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9" r:id="rId6"/>
    <p:sldId id="260" r:id="rId7"/>
    <p:sldId id="261" r:id="rId8"/>
    <p:sldId id="262" r:id="rId9"/>
    <p:sldId id="263" r:id="rId10"/>
    <p:sldId id="264" r:id="rId11"/>
    <p:sldId id="270" r:id="rId12"/>
    <p:sldId id="266" r:id="rId13"/>
    <p:sldId id="265" r:id="rId14"/>
    <p:sldId id="26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20E5A28-03A6-4299-9A25-6B2CD800FA33}">
          <p14:sldIdLst>
            <p14:sldId id="256"/>
            <p14:sldId id="257"/>
          </p14:sldIdLst>
        </p14:section>
        <p14:section name="Раздел без заголовка" id="{A2384519-67B6-4908-874F-92170915E2FF}">
          <p14:sldIdLst>
            <p14:sldId id="258"/>
            <p14:sldId id="259"/>
            <p14:sldId id="269"/>
            <p14:sldId id="260"/>
            <p14:sldId id="261"/>
            <p14:sldId id="262"/>
            <p14:sldId id="263"/>
            <p14:sldId id="264"/>
            <p14:sldId id="270"/>
            <p14:sldId id="266"/>
            <p14:sldId id="265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D0A45D-E191-4F11-8BCF-4A354DF204D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A3CD7-C957-4040-9991-1FAE8B699D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503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BA3CD7-C957-4040-9991-1FAE8B699D6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916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BA3CD7-C957-4040-9991-1FAE8B699D6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735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5110ED-013E-4BDF-9F5D-C4B11D5B2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530736-5883-4A03-8045-BA9A281C33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88DE1D-19D0-40C9-822E-9F5F83645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B41C-BFC7-4AE6-83E5-31D47DC9CD62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60E731-E19B-405B-9262-7115ABBFB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C59134-F04B-4183-BB6D-73C86F08D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6B9E8-AC57-493C-9C41-7A3FB58D0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49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5FF803-9F89-4A04-B8A7-9AC4EBF1C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61E296-3BBD-412C-819F-FEAF634026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827CF8-B318-4003-8397-0FBAFEBF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B41C-BFC7-4AE6-83E5-31D47DC9CD62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7CFCA0-4D96-4766-ABDB-C582AAE8E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64D743-7635-4EA2-B42A-883ED6772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6B9E8-AC57-493C-9C41-7A3FB58D0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656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616205D-241D-420B-B697-F8F49EEB36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7486AA-B4C5-4223-A0D0-EFE2ED9A40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4EF70B-16D8-455D-BE8A-DC3031B0A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B41C-BFC7-4AE6-83E5-31D47DC9CD62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2D35C3-BF3D-46B2-AE73-BEAEA7544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2C4D71-39E4-4793-9354-FD8736768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6B9E8-AC57-493C-9C41-7A3FB58D0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1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FF94E3-C6BD-47E6-B87B-9BB5100FC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D6CE22-DCDB-4E31-A6BF-E3039CCC0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803D90-A6D1-450F-A4BF-79CD37428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B41C-BFC7-4AE6-83E5-31D47DC9CD62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8675D2-84DA-401B-93A0-15104812A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1D8F15-32E4-419E-BC38-199F08589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6B9E8-AC57-493C-9C41-7A3FB58D0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870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2C8297-C122-415B-B454-A3DCF8B4D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4D80D1-B04C-406D-B5E5-DC931F6CC0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89D970-378A-43B0-A9F7-E2416D99D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B41C-BFC7-4AE6-83E5-31D47DC9CD62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75B7DB-EF06-4DDC-9DA0-715399579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F38ED3-3D83-4951-910F-53C13E3D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6B9E8-AC57-493C-9C41-7A3FB58D0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306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A51B32-E8BA-4EC3-9AC5-A698F0A5E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EFDEE9-2765-4393-8EA2-D8F29941EB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12162F-9ACA-411E-9A1C-EED0615109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4583E6-D6CE-4BE7-82C3-A5798DE65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B41C-BFC7-4AE6-83E5-31D47DC9CD62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CB0FD1-29C5-4547-9815-BE8EB0BE5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B28D9A3-FF06-4938-9A3B-8BF784778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6B9E8-AC57-493C-9C41-7A3FB58D0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006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AD318E-D290-4BD3-A5C9-FD1C3053B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F5FE13-0A6E-48C6-854C-11AD9250B6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F8CA070-9840-484F-917E-8C87131C11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AE35D48-049C-42D0-8A36-619DCFB0C8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4C2CEF4-D1AA-48E1-9E4C-12819A4F0A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BA1BDE5-19A5-40F8-944D-EC5781A06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B41C-BFC7-4AE6-83E5-31D47DC9CD62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69EFDAE-17B8-41E7-8FED-1E841499C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5B7A757-3F68-42E8-895E-12E8747B6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6B9E8-AC57-493C-9C41-7A3FB58D0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68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FC2394-E1CE-4C21-8CC6-4365BD4CB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BFAC092-C2F9-4C18-B10C-3BDF47BEB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B41C-BFC7-4AE6-83E5-31D47DC9CD62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E7CA9E-EE27-40CC-84EC-33970A3B2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99B26DF-C355-4482-89DD-0F546F9D6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6B9E8-AC57-493C-9C41-7A3FB58D0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610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3F53160-6447-4D04-9932-8DF185BD5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B41C-BFC7-4AE6-83E5-31D47DC9CD62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0F6AB72-B886-42FB-B43B-B576B7572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6C148CA-5203-4193-A56F-F08109E4E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6B9E8-AC57-493C-9C41-7A3FB58D0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431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B91601-453C-45DC-88F8-2D43F95D4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CBC271-A8A9-4018-AD01-899F754BB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D85F019-5E20-47EF-8556-CE508B105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2A310F-BD4A-4DBD-80EC-787AF8F19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B41C-BFC7-4AE6-83E5-31D47DC9CD62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CB59DE8-4FCA-4B9B-8FE2-C56427BEC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1E20A2-80D4-4F05-9064-D88AB39B9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6B9E8-AC57-493C-9C41-7A3FB58D0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424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1CD8D7-37E2-4C43-BF4E-89FF8DCE9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29A697F-D130-4FD2-A682-399AC85643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7C49C5C-1DF0-46E6-A4F1-4443326279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777192-C1F0-476C-B5F8-209AE78B3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B41C-BFC7-4AE6-83E5-31D47DC9CD62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977BBF-6327-4CBF-942E-7E3BBEB01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19C8F2-6A8D-4CA3-BADC-54E0A6752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6B9E8-AC57-493C-9C41-7A3FB58D0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034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611461-0428-4748-ADA9-0B011E51B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3016A2-22E4-4583-A41D-4CC1965174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AD843F-A21A-4DAF-BCF9-C82EB9D562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4B41C-BFC7-4AE6-83E5-31D47DC9CD62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ACDA11-EF09-4162-8A44-339C1A1DBC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E49FF9-C98D-4B21-ADD5-572EF186C6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6B9E8-AC57-493C-9C41-7A3FB58D0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41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infom.ru/detskaya/95-skazki/573-gali" TargetMode="External"/><Relationship Id="rId2" Type="http://schemas.openxmlformats.org/officeDocument/2006/relationships/hyperlink" Target="https://rinfom.ru/detskaya/95-skazki/568-ucheni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adikama.ru/2781-2004-pro-barana-i-kozla.htm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ustih.ru/gabdulla-tukaj-shural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deti123.ru/skazka/vodanaa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jp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jp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7AFA6E5-6DCA-49E7-8ACF-E864A1484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761" y="561967"/>
            <a:ext cx="10911165" cy="603874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C6953F9-2786-4F72-86D5-0B49B536378A}"/>
              </a:ext>
            </a:extLst>
          </p:cNvPr>
          <p:cNvSpPr/>
          <p:nvPr/>
        </p:nvSpPr>
        <p:spPr>
          <a:xfrm>
            <a:off x="3048000" y="2011680"/>
            <a:ext cx="6096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Неделя «По сказкам Г. Тукая»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EE3C47-8F65-49E6-8C75-ED0F1545D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183" y="1660659"/>
            <a:ext cx="1947024" cy="227170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E6955E1-B846-45EE-8F34-F5F2E0DF16E7}"/>
              </a:ext>
            </a:extLst>
          </p:cNvPr>
          <p:cNvSpPr/>
          <p:nvPr/>
        </p:nvSpPr>
        <p:spPr>
          <a:xfrm>
            <a:off x="1820414" y="2896194"/>
            <a:ext cx="7521706" cy="3629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8020" marR="98425" indent="338455" algn="just">
              <a:lnSpc>
                <a:spcPct val="107000"/>
              </a:lnSpc>
              <a:spcAft>
                <a:spcPts val="40"/>
              </a:spcAft>
            </a:pPr>
            <a:endParaRPr lang="ru-RU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68020" marR="98425" indent="338455" algn="just">
              <a:lnSpc>
                <a:spcPct val="107000"/>
              </a:lnSpc>
              <a:spcAft>
                <a:spcPts val="40"/>
              </a:spcAft>
            </a:pPr>
            <a:endParaRPr lang="ru-RU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68020" marR="98425" indent="338455" algn="ctr">
              <a:lnSpc>
                <a:spcPct val="107000"/>
              </a:lnSpc>
              <a:spcAft>
                <a:spcPts val="4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речи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Интерактивная игра</a:t>
            </a: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68020" marR="706120" indent="338455" algn="ctr">
              <a:lnSpc>
                <a:spcPct val="107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«По страницам сказок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Габдуллы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Тукая»</a:t>
            </a:r>
          </a:p>
          <a:p>
            <a:pPr marL="668020" marR="706120" indent="338455">
              <a:lnSpc>
                <a:spcPct val="107000"/>
              </a:lnSpc>
            </a:pPr>
            <a:endParaRPr lang="ru-RU" sz="24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668020" marR="706120" indent="338455">
              <a:lnSpc>
                <a:spcPct val="107000"/>
              </a:lnSpc>
            </a:pPr>
            <a:r>
              <a:rPr lang="ru-RU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        </a:t>
            </a:r>
          </a:p>
          <a:p>
            <a:pPr marL="668020" marR="706120" indent="338455">
              <a:lnSpc>
                <a:spcPct val="107000"/>
              </a:lnSpc>
            </a:pPr>
            <a:endParaRPr lang="ru-RU" sz="24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668020" marR="706120" indent="338455">
              <a:lnSpc>
                <a:spcPct val="107000"/>
              </a:lnSpc>
            </a:pPr>
            <a:endParaRPr lang="ru-RU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668020" marR="706120" indent="338455">
              <a:lnSpc>
                <a:spcPct val="107000"/>
              </a:lnSpc>
            </a:pP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                   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Средняя группа</a:t>
            </a: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571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7D41072-D9A4-4F8A-ABEE-7D2D1E631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23363"/>
            <a:ext cx="12054840" cy="66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901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000">
              <a:schemeClr val="accent5">
                <a:lumMod val="40000"/>
                <a:lumOff val="60000"/>
              </a:schemeClr>
            </a:gs>
            <a:gs pos="99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701DD505-86A9-4E74-82F6-352279121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373244"/>
            <a:ext cx="12192000" cy="2484756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Молодцы!!!У вас хорошо получается!!</a:t>
            </a:r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271FC9A1-0520-4F04-96B3-06A0661941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373244"/>
          </a:xfrm>
        </p:spPr>
      </p:pic>
    </p:spTree>
    <p:extLst>
      <p:ext uri="{BB962C8B-B14F-4D97-AF65-F5344CB8AC3E}">
        <p14:creationId xmlns:p14="http://schemas.microsoft.com/office/powerpoint/2010/main" val="2064020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CCC913-C6FB-445C-871B-67C81D765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3063875"/>
          </a:xfrm>
        </p:spPr>
        <p:txBody>
          <a:bodyPr>
            <a:normAutofit fontScale="90000"/>
          </a:bodyPr>
          <a:lstStyle/>
          <a:p>
            <a:pPr algn="ctr" fontAlgn="t"/>
            <a:br>
              <a:rPr lang="ru-RU" dirty="0"/>
            </a:br>
            <a:br>
              <a:rPr lang="en-US" dirty="0"/>
            </a:br>
            <a:br>
              <a:rPr lang="en-US" dirty="0"/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посмотреть вместе с детьми мультфильмы «Забавный ученик», «Баран и Коза» , «Гали и Коза»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dirty="0"/>
            </a:br>
            <a:br>
              <a:rPr lang="en-US" dirty="0"/>
            </a:br>
            <a:r>
              <a:rPr lang="ru-RU" dirty="0"/>
              <a:t>     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15E2E4A3-F71C-4507-B72A-4D2821E89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13088"/>
            <a:ext cx="10515600" cy="3063875"/>
          </a:xfrm>
        </p:spPr>
        <p:txBody>
          <a:bodyPr/>
          <a:lstStyle/>
          <a:p>
            <a:r>
              <a:rPr lang="ru-RU" dirty="0"/>
              <a:t>1) </a:t>
            </a:r>
            <a:r>
              <a:rPr lang="en-US" dirty="0" err="1">
                <a:hlinkClick r:id="rId2"/>
              </a:rPr>
              <a:t>detskaya</a:t>
            </a:r>
            <a:r>
              <a:rPr lang="en-US" dirty="0">
                <a:hlinkClick r:id="rId2"/>
              </a:rPr>
              <a:t>/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95-skazki</a:t>
            </a:r>
            <a:r>
              <a:rPr lang="en-US" dirty="0">
                <a:hlinkClick r:id="rId2"/>
              </a:rPr>
              <a:t>/568-uchenik</a:t>
            </a:r>
            <a:br>
              <a:rPr lang="ru-RU" dirty="0"/>
            </a:br>
            <a:r>
              <a:rPr lang="ru-RU" dirty="0"/>
              <a:t>2) </a:t>
            </a:r>
            <a:r>
              <a:rPr lang="en-US" dirty="0" err="1">
                <a:hlinkClick r:id="rId3"/>
              </a:rPr>
              <a:t>detskaya</a:t>
            </a:r>
            <a:r>
              <a:rPr lang="en-US" dirty="0">
                <a:hlinkClick r:id="rId3"/>
              </a:rPr>
              <a:t>/95-skazki/573-gali</a:t>
            </a:r>
            <a:br>
              <a:rPr lang="ru-RU" dirty="0"/>
            </a:br>
            <a:r>
              <a:rPr lang="ru-RU" dirty="0"/>
              <a:t>3) </a:t>
            </a:r>
            <a:r>
              <a:rPr lang="en-US" dirty="0">
                <a:hlinkClick r:id="rId4"/>
              </a:rPr>
              <a:t>2781-2004-pro-barana-i-kozla.html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0726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8AA12B-6E71-41AD-97E7-85C8635FB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822" y="506438"/>
            <a:ext cx="10143978" cy="603504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Ссылки на сказки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Г.Тукая</a:t>
            </a:r>
            <a:br>
              <a:rPr lang="ru-RU" dirty="0"/>
            </a:br>
            <a:br>
              <a:rPr lang="ru-RU" dirty="0"/>
            </a:br>
            <a:r>
              <a:rPr lang="ru-RU" dirty="0"/>
              <a:t>1) </a:t>
            </a:r>
            <a:r>
              <a:rPr lang="en-US" dirty="0" err="1">
                <a:hlinkClick r:id="rId3"/>
              </a:rPr>
              <a:t>gabdulla-tukaj-shurale</a:t>
            </a:r>
            <a:r>
              <a:rPr lang="en-US" dirty="0">
                <a:hlinkClick r:id="rId3"/>
              </a:rPr>
              <a:t>/</a:t>
            </a:r>
            <a:br>
              <a:rPr lang="en-US" dirty="0"/>
            </a:br>
            <a:br>
              <a:rPr lang="ru-RU" dirty="0"/>
            </a:br>
            <a:r>
              <a:rPr lang="ru-RU" dirty="0"/>
              <a:t>2) </a:t>
            </a:r>
            <a:r>
              <a:rPr lang="en-US" dirty="0" err="1">
                <a:hlinkClick r:id="rId4"/>
              </a:rPr>
              <a:t>skazka</a:t>
            </a:r>
            <a:r>
              <a:rPr lang="en-US" dirty="0">
                <a:hlinkClick r:id="rId4"/>
              </a:rPr>
              <a:t>/</a:t>
            </a:r>
            <a:r>
              <a:rPr lang="en-US" dirty="0" err="1">
                <a:hlinkClick r:id="rId4"/>
              </a:rPr>
              <a:t>vodanaa</a:t>
            </a:r>
            <a:br>
              <a:rPr lang="en-US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53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3691CCD-AC37-4594-9AD9-B33CEA2BB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sz="6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6057B51D-20E0-42FD-8453-58D05D6E93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977288-EE21-4711-97BA-01EE863F2D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7EFFAC7-A596-4250-AA05-AE7BF850531B}"/>
              </a:ext>
            </a:extLst>
          </p:cNvPr>
          <p:cNvSpPr/>
          <p:nvPr/>
        </p:nvSpPr>
        <p:spPr>
          <a:xfrm>
            <a:off x="1630681" y="3241224"/>
            <a:ext cx="10782914" cy="1036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6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009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069">
            <a:extLst>
              <a:ext uri="{FF2B5EF4-FFF2-40B4-BE49-F238E27FC236}">
                <a16:creationId xmlns:a16="http://schemas.microsoft.com/office/drawing/2014/main" id="{1022EAB3-F7DC-4423-821B-0351DC819EB5}"/>
              </a:ext>
            </a:extLst>
          </p:cNvPr>
          <p:cNvGrpSpPr/>
          <p:nvPr/>
        </p:nvGrpSpPr>
        <p:grpSpPr>
          <a:xfrm>
            <a:off x="812801" y="13970"/>
            <a:ext cx="11229144" cy="6830060"/>
            <a:chOff x="0" y="0"/>
            <a:chExt cx="9144000" cy="6830567"/>
          </a:xfrm>
        </p:grpSpPr>
        <p:pic>
          <p:nvPicPr>
            <p:cNvPr id="3" name="Picture 40">
              <a:extLst>
                <a:ext uri="{FF2B5EF4-FFF2-40B4-BE49-F238E27FC236}">
                  <a16:creationId xmlns:a16="http://schemas.microsoft.com/office/drawing/2014/main" id="{D795E989-4C06-42C0-A7A0-DB48311FB049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280160" y="969265"/>
              <a:ext cx="6291072" cy="4572000"/>
            </a:xfrm>
            <a:prstGeom prst="rect">
              <a:avLst/>
            </a:prstGeom>
          </p:spPr>
        </p:pic>
        <p:sp>
          <p:nvSpPr>
            <p:cNvPr id="4" name="Shape 41">
              <a:extLst>
                <a:ext uri="{FF2B5EF4-FFF2-40B4-BE49-F238E27FC236}">
                  <a16:creationId xmlns:a16="http://schemas.microsoft.com/office/drawing/2014/main" id="{8F646E02-01D2-411C-BAE9-67BBF87B9773}"/>
                </a:ext>
              </a:extLst>
            </p:cNvPr>
            <p:cNvSpPr/>
            <p:nvPr/>
          </p:nvSpPr>
          <p:spPr>
            <a:xfrm>
              <a:off x="1252728" y="941832"/>
              <a:ext cx="6345936" cy="4626864"/>
            </a:xfrm>
            <a:custGeom>
              <a:avLst/>
              <a:gdLst/>
              <a:ahLst/>
              <a:cxnLst/>
              <a:rect l="0" t="0" r="0" b="0"/>
              <a:pathLst>
                <a:path w="6345936" h="4626864">
                  <a:moveTo>
                    <a:pt x="0" y="4626864"/>
                  </a:moveTo>
                  <a:lnTo>
                    <a:pt x="6345936" y="4626864"/>
                  </a:lnTo>
                  <a:lnTo>
                    <a:pt x="6345936" y="0"/>
                  </a:lnTo>
                  <a:lnTo>
                    <a:pt x="0" y="0"/>
                  </a:lnTo>
                  <a:close/>
                </a:path>
              </a:pathLst>
            </a:custGeom>
            <a:ln w="54864" cap="flat">
              <a:miter lim="127000"/>
            </a:ln>
          </p:spPr>
          <p:style>
            <a:lnRef idx="1">
              <a:srgbClr val="C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pic>
          <p:nvPicPr>
            <p:cNvPr id="5" name="Picture 43">
              <a:extLst>
                <a:ext uri="{FF2B5EF4-FFF2-40B4-BE49-F238E27FC236}">
                  <a16:creationId xmlns:a16="http://schemas.microsoft.com/office/drawing/2014/main" id="{FF57BF04-DB70-41EE-B91C-E8EFDA430498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541263"/>
              <a:ext cx="9144000" cy="1289304"/>
            </a:xfrm>
            <a:prstGeom prst="rect">
              <a:avLst/>
            </a:prstGeom>
          </p:spPr>
        </p:pic>
        <p:pic>
          <p:nvPicPr>
            <p:cNvPr id="6" name="Picture 45">
              <a:extLst>
                <a:ext uri="{FF2B5EF4-FFF2-40B4-BE49-F238E27FC236}">
                  <a16:creationId xmlns:a16="http://schemas.microsoft.com/office/drawing/2014/main" id="{409A9518-C713-4B60-9BDE-45955691517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 rot="-10799999">
              <a:off x="0" y="0"/>
              <a:ext cx="9144000" cy="12984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6278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261">
            <a:extLst>
              <a:ext uri="{FF2B5EF4-FFF2-40B4-BE49-F238E27FC236}">
                <a16:creationId xmlns:a16="http://schemas.microsoft.com/office/drawing/2014/main" id="{162B50E9-86DC-4F37-883C-D98C0101F2D1}"/>
              </a:ext>
            </a:extLst>
          </p:cNvPr>
          <p:cNvGrpSpPr/>
          <p:nvPr/>
        </p:nvGrpSpPr>
        <p:grpSpPr>
          <a:xfrm>
            <a:off x="783771" y="1074057"/>
            <a:ext cx="10479315" cy="5631543"/>
            <a:chOff x="0" y="0"/>
            <a:chExt cx="9079992" cy="5846572"/>
          </a:xfrm>
        </p:grpSpPr>
        <p:sp>
          <p:nvSpPr>
            <p:cNvPr id="3" name="Shape 55">
              <a:extLst>
                <a:ext uri="{FF2B5EF4-FFF2-40B4-BE49-F238E27FC236}">
                  <a16:creationId xmlns:a16="http://schemas.microsoft.com/office/drawing/2014/main" id="{7B5B7436-0413-48B2-BE1B-F6BC424A90B7}"/>
                </a:ext>
              </a:extLst>
            </p:cNvPr>
            <p:cNvSpPr/>
            <p:nvPr/>
          </p:nvSpPr>
          <p:spPr>
            <a:xfrm>
              <a:off x="964692" y="612648"/>
              <a:ext cx="459486" cy="4288536"/>
            </a:xfrm>
            <a:custGeom>
              <a:avLst/>
              <a:gdLst/>
              <a:ahLst/>
              <a:cxnLst/>
              <a:rect l="0" t="0" r="0" b="0"/>
              <a:pathLst>
                <a:path w="459486" h="4288536">
                  <a:moveTo>
                    <a:pt x="306324" y="0"/>
                  </a:moveTo>
                  <a:lnTo>
                    <a:pt x="459486" y="0"/>
                  </a:lnTo>
                  <a:lnTo>
                    <a:pt x="459486" y="153162"/>
                  </a:lnTo>
                  <a:cubicBezTo>
                    <a:pt x="374904" y="153162"/>
                    <a:pt x="306324" y="221742"/>
                    <a:pt x="306324" y="306324"/>
                  </a:cubicBezTo>
                  <a:lnTo>
                    <a:pt x="306324" y="612648"/>
                  </a:lnTo>
                  <a:cubicBezTo>
                    <a:pt x="348615" y="612648"/>
                    <a:pt x="388906" y="604075"/>
                    <a:pt x="425553" y="588573"/>
                  </a:cubicBezTo>
                  <a:lnTo>
                    <a:pt x="459486" y="570154"/>
                  </a:lnTo>
                  <a:lnTo>
                    <a:pt x="459486" y="4246045"/>
                  </a:lnTo>
                  <a:lnTo>
                    <a:pt x="425553" y="4264464"/>
                  </a:lnTo>
                  <a:cubicBezTo>
                    <a:pt x="388906" y="4279965"/>
                    <a:pt x="348615" y="4288536"/>
                    <a:pt x="306324" y="4288536"/>
                  </a:cubicBezTo>
                  <a:cubicBezTo>
                    <a:pt x="137147" y="4288536"/>
                    <a:pt x="0" y="4151389"/>
                    <a:pt x="0" y="3982212"/>
                  </a:cubicBezTo>
                  <a:lnTo>
                    <a:pt x="0" y="306324"/>
                  </a:lnTo>
                  <a:cubicBezTo>
                    <a:pt x="0" y="137160"/>
                    <a:pt x="137147" y="0"/>
                    <a:pt x="306324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BF1D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" name="Shape 56">
              <a:extLst>
                <a:ext uri="{FF2B5EF4-FFF2-40B4-BE49-F238E27FC236}">
                  <a16:creationId xmlns:a16="http://schemas.microsoft.com/office/drawing/2014/main" id="{8B07485C-4274-475C-9F63-D97288880B47}"/>
                </a:ext>
              </a:extLst>
            </p:cNvPr>
            <p:cNvSpPr/>
            <p:nvPr/>
          </p:nvSpPr>
          <p:spPr>
            <a:xfrm>
              <a:off x="1424178" y="306324"/>
              <a:ext cx="7166610" cy="4552370"/>
            </a:xfrm>
            <a:custGeom>
              <a:avLst/>
              <a:gdLst/>
              <a:ahLst/>
              <a:cxnLst/>
              <a:rect l="0" t="0" r="0" b="0"/>
              <a:pathLst>
                <a:path w="7166610" h="4552370">
                  <a:moveTo>
                    <a:pt x="6553962" y="0"/>
                  </a:moveTo>
                  <a:cubicBezTo>
                    <a:pt x="6553962" y="84582"/>
                    <a:pt x="6622542" y="153162"/>
                    <a:pt x="6707124" y="153162"/>
                  </a:cubicBezTo>
                  <a:cubicBezTo>
                    <a:pt x="6791706" y="153162"/>
                    <a:pt x="6860286" y="84582"/>
                    <a:pt x="6860286" y="0"/>
                  </a:cubicBezTo>
                  <a:lnTo>
                    <a:pt x="6860286" y="306324"/>
                  </a:lnTo>
                  <a:cubicBezTo>
                    <a:pt x="7029450" y="306324"/>
                    <a:pt x="7166610" y="169164"/>
                    <a:pt x="7166610" y="0"/>
                  </a:cubicBezTo>
                  <a:lnTo>
                    <a:pt x="7166610" y="3675889"/>
                  </a:lnTo>
                  <a:cubicBezTo>
                    <a:pt x="7166610" y="3845052"/>
                    <a:pt x="7029450" y="3982212"/>
                    <a:pt x="6860286" y="3982212"/>
                  </a:cubicBezTo>
                  <a:lnTo>
                    <a:pt x="153162" y="3982212"/>
                  </a:lnTo>
                  <a:lnTo>
                    <a:pt x="153162" y="4288537"/>
                  </a:lnTo>
                  <a:cubicBezTo>
                    <a:pt x="153162" y="4394272"/>
                    <a:pt x="99584" y="4487496"/>
                    <a:pt x="18100" y="4542545"/>
                  </a:cubicBezTo>
                  <a:lnTo>
                    <a:pt x="0" y="4552370"/>
                  </a:lnTo>
                  <a:lnTo>
                    <a:pt x="0" y="876479"/>
                  </a:lnTo>
                  <a:lnTo>
                    <a:pt x="18100" y="866653"/>
                  </a:lnTo>
                  <a:cubicBezTo>
                    <a:pt x="99584" y="811602"/>
                    <a:pt x="153162" y="718376"/>
                    <a:pt x="153162" y="612648"/>
                  </a:cubicBezTo>
                  <a:cubicBezTo>
                    <a:pt x="153162" y="528066"/>
                    <a:pt x="84582" y="459486"/>
                    <a:pt x="0" y="459486"/>
                  </a:cubicBezTo>
                  <a:lnTo>
                    <a:pt x="0" y="306324"/>
                  </a:lnTo>
                  <a:lnTo>
                    <a:pt x="6553962" y="306324"/>
                  </a:lnTo>
                  <a:lnTo>
                    <a:pt x="6553962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BF1D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" name="Shape 57">
              <a:extLst>
                <a:ext uri="{FF2B5EF4-FFF2-40B4-BE49-F238E27FC236}">
                  <a16:creationId xmlns:a16="http://schemas.microsoft.com/office/drawing/2014/main" id="{9A062D43-7ABE-46AF-BABE-A2DF54FD555E}"/>
                </a:ext>
              </a:extLst>
            </p:cNvPr>
            <p:cNvSpPr/>
            <p:nvPr/>
          </p:nvSpPr>
          <p:spPr>
            <a:xfrm>
              <a:off x="1271016" y="765810"/>
              <a:ext cx="306324" cy="459486"/>
            </a:xfrm>
            <a:custGeom>
              <a:avLst/>
              <a:gdLst/>
              <a:ahLst/>
              <a:cxnLst/>
              <a:rect l="0" t="0" r="0" b="0"/>
              <a:pathLst>
                <a:path w="306324" h="459486">
                  <a:moveTo>
                    <a:pt x="153162" y="0"/>
                  </a:moveTo>
                  <a:cubicBezTo>
                    <a:pt x="237744" y="0"/>
                    <a:pt x="306324" y="68580"/>
                    <a:pt x="306324" y="153162"/>
                  </a:cubicBezTo>
                  <a:cubicBezTo>
                    <a:pt x="306324" y="322326"/>
                    <a:pt x="169164" y="459486"/>
                    <a:pt x="0" y="459486"/>
                  </a:cubicBezTo>
                  <a:lnTo>
                    <a:pt x="0" y="153162"/>
                  </a:lnTo>
                  <a:cubicBezTo>
                    <a:pt x="0" y="68580"/>
                    <a:pt x="68580" y="0"/>
                    <a:pt x="15316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DC2B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" name="Shape 58">
              <a:extLst>
                <a:ext uri="{FF2B5EF4-FFF2-40B4-BE49-F238E27FC236}">
                  <a16:creationId xmlns:a16="http://schemas.microsoft.com/office/drawing/2014/main" id="{D4F457FB-98CE-401D-AA48-C338E343472C}"/>
                </a:ext>
              </a:extLst>
            </p:cNvPr>
            <p:cNvSpPr/>
            <p:nvPr/>
          </p:nvSpPr>
          <p:spPr>
            <a:xfrm>
              <a:off x="7978140" y="0"/>
              <a:ext cx="612648" cy="612648"/>
            </a:xfrm>
            <a:custGeom>
              <a:avLst/>
              <a:gdLst/>
              <a:ahLst/>
              <a:cxnLst/>
              <a:rect l="0" t="0" r="0" b="0"/>
              <a:pathLst>
                <a:path w="612648" h="612648">
                  <a:moveTo>
                    <a:pt x="306324" y="0"/>
                  </a:moveTo>
                  <a:cubicBezTo>
                    <a:pt x="475488" y="0"/>
                    <a:pt x="612648" y="137160"/>
                    <a:pt x="612648" y="306324"/>
                  </a:cubicBezTo>
                  <a:cubicBezTo>
                    <a:pt x="612648" y="475488"/>
                    <a:pt x="475488" y="612648"/>
                    <a:pt x="306324" y="612648"/>
                  </a:cubicBezTo>
                  <a:lnTo>
                    <a:pt x="306324" y="306324"/>
                  </a:lnTo>
                  <a:cubicBezTo>
                    <a:pt x="306324" y="390906"/>
                    <a:pt x="237744" y="459486"/>
                    <a:pt x="153162" y="459486"/>
                  </a:cubicBezTo>
                  <a:cubicBezTo>
                    <a:pt x="68580" y="459486"/>
                    <a:pt x="0" y="390906"/>
                    <a:pt x="0" y="306324"/>
                  </a:cubicBezTo>
                  <a:cubicBezTo>
                    <a:pt x="0" y="137160"/>
                    <a:pt x="137160" y="0"/>
                    <a:pt x="306324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DC2B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" name="Shape 59">
              <a:extLst>
                <a:ext uri="{FF2B5EF4-FFF2-40B4-BE49-F238E27FC236}">
                  <a16:creationId xmlns:a16="http://schemas.microsoft.com/office/drawing/2014/main" id="{C7C474F0-C3F1-47A6-B8F7-3386EA1836A7}"/>
                </a:ext>
              </a:extLst>
            </p:cNvPr>
            <p:cNvSpPr/>
            <p:nvPr/>
          </p:nvSpPr>
          <p:spPr>
            <a:xfrm>
              <a:off x="964692" y="0"/>
              <a:ext cx="7626096" cy="4901184"/>
            </a:xfrm>
            <a:custGeom>
              <a:avLst/>
              <a:gdLst/>
              <a:ahLst/>
              <a:cxnLst/>
              <a:rect l="0" t="0" r="0" b="0"/>
              <a:pathLst>
                <a:path w="7626096" h="4901184">
                  <a:moveTo>
                    <a:pt x="0" y="918972"/>
                  </a:moveTo>
                  <a:cubicBezTo>
                    <a:pt x="0" y="749808"/>
                    <a:pt x="137147" y="612648"/>
                    <a:pt x="306324" y="612648"/>
                  </a:cubicBezTo>
                  <a:lnTo>
                    <a:pt x="7013448" y="612648"/>
                  </a:lnTo>
                  <a:lnTo>
                    <a:pt x="7013448" y="306324"/>
                  </a:lnTo>
                  <a:cubicBezTo>
                    <a:pt x="7013448" y="137160"/>
                    <a:pt x="7150608" y="0"/>
                    <a:pt x="7319772" y="0"/>
                  </a:cubicBezTo>
                  <a:cubicBezTo>
                    <a:pt x="7488936" y="0"/>
                    <a:pt x="7626096" y="137160"/>
                    <a:pt x="7626096" y="306324"/>
                  </a:cubicBezTo>
                  <a:lnTo>
                    <a:pt x="7626096" y="3982212"/>
                  </a:lnTo>
                  <a:cubicBezTo>
                    <a:pt x="7626096" y="4151376"/>
                    <a:pt x="7488936" y="4288537"/>
                    <a:pt x="7319772" y="4288537"/>
                  </a:cubicBezTo>
                  <a:lnTo>
                    <a:pt x="612648" y="4288537"/>
                  </a:lnTo>
                  <a:lnTo>
                    <a:pt x="612648" y="4594860"/>
                  </a:lnTo>
                  <a:cubicBezTo>
                    <a:pt x="612648" y="4764037"/>
                    <a:pt x="475488" y="4901184"/>
                    <a:pt x="306324" y="4901184"/>
                  </a:cubicBezTo>
                  <a:cubicBezTo>
                    <a:pt x="137147" y="4901184"/>
                    <a:pt x="13" y="4764037"/>
                    <a:pt x="13" y="4594860"/>
                  </a:cubicBezTo>
                  <a:close/>
                </a:path>
              </a:pathLst>
            </a:custGeom>
            <a:ln w="27432" cap="flat">
              <a:round/>
            </a:ln>
          </p:spPr>
          <p:style>
            <a:lnRef idx="1">
              <a:srgbClr val="385D8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" name="Shape 60">
              <a:extLst>
                <a:ext uri="{FF2B5EF4-FFF2-40B4-BE49-F238E27FC236}">
                  <a16:creationId xmlns:a16="http://schemas.microsoft.com/office/drawing/2014/main" id="{EEA87A18-A352-4B15-A2F2-08659B34025A}"/>
                </a:ext>
              </a:extLst>
            </p:cNvPr>
            <p:cNvSpPr/>
            <p:nvPr/>
          </p:nvSpPr>
          <p:spPr>
            <a:xfrm>
              <a:off x="7978140" y="306324"/>
              <a:ext cx="612648" cy="306324"/>
            </a:xfrm>
            <a:custGeom>
              <a:avLst/>
              <a:gdLst/>
              <a:ahLst/>
              <a:cxnLst/>
              <a:rect l="0" t="0" r="0" b="0"/>
              <a:pathLst>
                <a:path w="612648" h="306324">
                  <a:moveTo>
                    <a:pt x="0" y="306324"/>
                  </a:moveTo>
                  <a:lnTo>
                    <a:pt x="306324" y="306324"/>
                  </a:lnTo>
                  <a:cubicBezTo>
                    <a:pt x="475488" y="306324"/>
                    <a:pt x="612648" y="169164"/>
                    <a:pt x="612648" y="0"/>
                  </a:cubicBezTo>
                </a:path>
              </a:pathLst>
            </a:custGeom>
            <a:ln w="27432" cap="flat">
              <a:round/>
            </a:ln>
          </p:spPr>
          <p:style>
            <a:lnRef idx="1">
              <a:srgbClr val="385D8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" name="Shape 61">
              <a:extLst>
                <a:ext uri="{FF2B5EF4-FFF2-40B4-BE49-F238E27FC236}">
                  <a16:creationId xmlns:a16="http://schemas.microsoft.com/office/drawing/2014/main" id="{00A0B2FD-9401-4772-812F-80BF75651DAD}"/>
                </a:ext>
              </a:extLst>
            </p:cNvPr>
            <p:cNvSpPr/>
            <p:nvPr/>
          </p:nvSpPr>
          <p:spPr>
            <a:xfrm>
              <a:off x="7978140" y="306324"/>
              <a:ext cx="306324" cy="306324"/>
            </a:xfrm>
            <a:custGeom>
              <a:avLst/>
              <a:gdLst/>
              <a:ahLst/>
              <a:cxnLst/>
              <a:rect l="0" t="0" r="0" b="0"/>
              <a:pathLst>
                <a:path w="306324" h="306324">
                  <a:moveTo>
                    <a:pt x="306324" y="306324"/>
                  </a:moveTo>
                  <a:lnTo>
                    <a:pt x="306324" y="0"/>
                  </a:lnTo>
                  <a:cubicBezTo>
                    <a:pt x="306324" y="84582"/>
                    <a:pt x="237744" y="153162"/>
                    <a:pt x="153162" y="153162"/>
                  </a:cubicBezTo>
                  <a:cubicBezTo>
                    <a:pt x="68580" y="153162"/>
                    <a:pt x="0" y="84582"/>
                    <a:pt x="0" y="0"/>
                  </a:cubicBezTo>
                </a:path>
              </a:pathLst>
            </a:custGeom>
            <a:ln w="27432" cap="flat">
              <a:round/>
            </a:ln>
          </p:spPr>
          <p:style>
            <a:lnRef idx="1">
              <a:srgbClr val="385D8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0" name="Shape 62">
              <a:extLst>
                <a:ext uri="{FF2B5EF4-FFF2-40B4-BE49-F238E27FC236}">
                  <a16:creationId xmlns:a16="http://schemas.microsoft.com/office/drawing/2014/main" id="{F4733CEF-3361-4BE5-A94D-A349D3CAC900}"/>
                </a:ext>
              </a:extLst>
            </p:cNvPr>
            <p:cNvSpPr/>
            <p:nvPr/>
          </p:nvSpPr>
          <p:spPr>
            <a:xfrm>
              <a:off x="964705" y="765810"/>
              <a:ext cx="612635" cy="459486"/>
            </a:xfrm>
            <a:custGeom>
              <a:avLst/>
              <a:gdLst/>
              <a:ahLst/>
              <a:cxnLst/>
              <a:rect l="0" t="0" r="0" b="0"/>
              <a:pathLst>
                <a:path w="612635" h="459486">
                  <a:moveTo>
                    <a:pt x="306311" y="459486"/>
                  </a:moveTo>
                  <a:lnTo>
                    <a:pt x="306311" y="153162"/>
                  </a:lnTo>
                  <a:cubicBezTo>
                    <a:pt x="306311" y="68580"/>
                    <a:pt x="374891" y="0"/>
                    <a:pt x="459473" y="0"/>
                  </a:cubicBezTo>
                  <a:cubicBezTo>
                    <a:pt x="544055" y="0"/>
                    <a:pt x="612635" y="68580"/>
                    <a:pt x="612635" y="153162"/>
                  </a:cubicBezTo>
                  <a:cubicBezTo>
                    <a:pt x="612635" y="322326"/>
                    <a:pt x="475475" y="459486"/>
                    <a:pt x="306311" y="459486"/>
                  </a:cubicBezTo>
                  <a:cubicBezTo>
                    <a:pt x="137135" y="459486"/>
                    <a:pt x="0" y="322326"/>
                    <a:pt x="0" y="153162"/>
                  </a:cubicBezTo>
                </a:path>
              </a:pathLst>
            </a:custGeom>
            <a:ln w="27432" cap="flat">
              <a:round/>
            </a:ln>
          </p:spPr>
          <p:style>
            <a:lnRef idx="1">
              <a:srgbClr val="385D8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1" name="Shape 63">
              <a:extLst>
                <a:ext uri="{FF2B5EF4-FFF2-40B4-BE49-F238E27FC236}">
                  <a16:creationId xmlns:a16="http://schemas.microsoft.com/office/drawing/2014/main" id="{57066D66-6D27-489B-ACFB-FA0C04B61C40}"/>
                </a:ext>
              </a:extLst>
            </p:cNvPr>
            <p:cNvSpPr/>
            <p:nvPr/>
          </p:nvSpPr>
          <p:spPr>
            <a:xfrm>
              <a:off x="1577340" y="918972"/>
              <a:ext cx="0" cy="3369564"/>
            </a:xfrm>
            <a:custGeom>
              <a:avLst/>
              <a:gdLst/>
              <a:ahLst/>
              <a:cxnLst/>
              <a:rect l="0" t="0" r="0" b="0"/>
              <a:pathLst>
                <a:path h="3369564">
                  <a:moveTo>
                    <a:pt x="0" y="0"/>
                  </a:moveTo>
                  <a:lnTo>
                    <a:pt x="0" y="3369564"/>
                  </a:lnTo>
                </a:path>
              </a:pathLst>
            </a:custGeom>
            <a:ln w="27432" cap="flat">
              <a:round/>
            </a:ln>
          </p:spPr>
          <p:style>
            <a:lnRef idx="1">
              <a:srgbClr val="385D8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pic>
          <p:nvPicPr>
            <p:cNvPr id="12" name="Picture 180">
              <a:extLst>
                <a:ext uri="{FF2B5EF4-FFF2-40B4-BE49-F238E27FC236}">
                  <a16:creationId xmlns:a16="http://schemas.microsoft.com/office/drawing/2014/main" id="{0EB3EA2D-B90B-4955-9945-8CA5852C3E12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389888" y="4366260"/>
              <a:ext cx="7059169" cy="1408176"/>
            </a:xfrm>
            <a:prstGeom prst="rect">
              <a:avLst/>
            </a:prstGeom>
          </p:spPr>
        </p:pic>
        <p:pic>
          <p:nvPicPr>
            <p:cNvPr id="13" name="Picture 4170">
              <a:extLst>
                <a:ext uri="{FF2B5EF4-FFF2-40B4-BE49-F238E27FC236}">
                  <a16:creationId xmlns:a16="http://schemas.microsoft.com/office/drawing/2014/main" id="{A9FCE19A-99D6-4243-B1A2-60EEBB2F75BB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4417060"/>
              <a:ext cx="1389888" cy="1429512"/>
            </a:xfrm>
            <a:prstGeom prst="rect">
              <a:avLst/>
            </a:prstGeom>
          </p:spPr>
        </p:pic>
        <p:pic>
          <p:nvPicPr>
            <p:cNvPr id="14" name="Picture 184">
              <a:extLst>
                <a:ext uri="{FF2B5EF4-FFF2-40B4-BE49-F238E27FC236}">
                  <a16:creationId xmlns:a16="http://schemas.microsoft.com/office/drawing/2014/main" id="{5D15E294-F5F0-4BDD-8FC8-20185E0C34BB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7644384" y="4384547"/>
              <a:ext cx="1435608" cy="1435608"/>
            </a:xfrm>
            <a:prstGeom prst="rect">
              <a:avLst/>
            </a:prstGeom>
          </p:spPr>
        </p:pic>
      </p:grp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2F9AA83-744E-499A-8280-14AEE9CB8E46}"/>
              </a:ext>
            </a:extLst>
          </p:cNvPr>
          <p:cNvSpPr/>
          <p:nvPr/>
        </p:nvSpPr>
        <p:spPr>
          <a:xfrm>
            <a:off x="2957713" y="2061029"/>
            <a:ext cx="733713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Габдуллы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Тукая пронизаны глубокой любовью к родному краю, его природе, его творческое наследие из поколения в поколение воспитывает в детях любовь и бережное отношение к родному дому, родной земле, учит ценить упорный труд, терпение, закладывает основы эстетического восприятия мира. Нельзя не отметить и педагогически-воспитательную мотивацию в поэзии Г. Тукая, связанную с детской литературой. Именно через стихи и сказки Г. Тукая ребенок познает окружающий мир. Важно, что через его произведения дети изучают традиции татарского народа, его устои: почтительность, уважение к старшим, доброту и отзывчивость. Они способствуют формированию у детей таких ценных качеств характера, как трудолюбие, честность, смелость, скромность, ответственность, прививается интерес к школе и знаниям.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9F389F54-04B1-4EFD-A51C-DAC4B8766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>
                <a:solidFill>
                  <a:srgbClr val="FF0000"/>
                </a:solidFill>
              </a:rPr>
              <a:t>Габдулла</a:t>
            </a:r>
            <a:r>
              <a:rPr lang="ru-RU" b="1" i="1" dirty="0">
                <a:solidFill>
                  <a:srgbClr val="FF0000"/>
                </a:solidFill>
              </a:rPr>
              <a:t> Тукай– великий татарский поэт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200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261">
            <a:extLst>
              <a:ext uri="{FF2B5EF4-FFF2-40B4-BE49-F238E27FC236}">
                <a16:creationId xmlns:a16="http://schemas.microsoft.com/office/drawing/2014/main" id="{87E34E11-2979-4FD6-8CB8-3C1B0250434E}"/>
              </a:ext>
            </a:extLst>
          </p:cNvPr>
          <p:cNvGrpSpPr/>
          <p:nvPr/>
        </p:nvGrpSpPr>
        <p:grpSpPr>
          <a:xfrm>
            <a:off x="379828" y="225083"/>
            <a:ext cx="11289657" cy="6127457"/>
            <a:chOff x="0" y="0"/>
            <a:chExt cx="9079992" cy="5846572"/>
          </a:xfrm>
        </p:grpSpPr>
        <p:sp>
          <p:nvSpPr>
            <p:cNvPr id="36" name="Shape 55">
              <a:extLst>
                <a:ext uri="{FF2B5EF4-FFF2-40B4-BE49-F238E27FC236}">
                  <a16:creationId xmlns:a16="http://schemas.microsoft.com/office/drawing/2014/main" id="{D37A4590-70ED-4B49-BF63-D62C59817FDF}"/>
                </a:ext>
              </a:extLst>
            </p:cNvPr>
            <p:cNvSpPr/>
            <p:nvPr/>
          </p:nvSpPr>
          <p:spPr>
            <a:xfrm>
              <a:off x="964692" y="612648"/>
              <a:ext cx="459486" cy="4288536"/>
            </a:xfrm>
            <a:custGeom>
              <a:avLst/>
              <a:gdLst/>
              <a:ahLst/>
              <a:cxnLst/>
              <a:rect l="0" t="0" r="0" b="0"/>
              <a:pathLst>
                <a:path w="459486" h="4288536">
                  <a:moveTo>
                    <a:pt x="306324" y="0"/>
                  </a:moveTo>
                  <a:lnTo>
                    <a:pt x="459486" y="0"/>
                  </a:lnTo>
                  <a:lnTo>
                    <a:pt x="459486" y="153162"/>
                  </a:lnTo>
                  <a:cubicBezTo>
                    <a:pt x="374904" y="153162"/>
                    <a:pt x="306324" y="221742"/>
                    <a:pt x="306324" y="306324"/>
                  </a:cubicBezTo>
                  <a:lnTo>
                    <a:pt x="306324" y="612648"/>
                  </a:lnTo>
                  <a:cubicBezTo>
                    <a:pt x="348615" y="612648"/>
                    <a:pt x="388906" y="604075"/>
                    <a:pt x="425553" y="588573"/>
                  </a:cubicBezTo>
                  <a:lnTo>
                    <a:pt x="459486" y="570154"/>
                  </a:lnTo>
                  <a:lnTo>
                    <a:pt x="459486" y="4246045"/>
                  </a:lnTo>
                  <a:lnTo>
                    <a:pt x="425553" y="4264464"/>
                  </a:lnTo>
                  <a:cubicBezTo>
                    <a:pt x="388906" y="4279965"/>
                    <a:pt x="348615" y="4288536"/>
                    <a:pt x="306324" y="4288536"/>
                  </a:cubicBezTo>
                  <a:cubicBezTo>
                    <a:pt x="137147" y="4288536"/>
                    <a:pt x="0" y="4151389"/>
                    <a:pt x="0" y="3982212"/>
                  </a:cubicBezTo>
                  <a:lnTo>
                    <a:pt x="0" y="306324"/>
                  </a:lnTo>
                  <a:cubicBezTo>
                    <a:pt x="0" y="137160"/>
                    <a:pt x="137147" y="0"/>
                    <a:pt x="306324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BF1D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7" name="Shape 56">
              <a:extLst>
                <a:ext uri="{FF2B5EF4-FFF2-40B4-BE49-F238E27FC236}">
                  <a16:creationId xmlns:a16="http://schemas.microsoft.com/office/drawing/2014/main" id="{A13E6C8B-3B1B-4FE9-8557-5A90C5761F56}"/>
                </a:ext>
              </a:extLst>
            </p:cNvPr>
            <p:cNvSpPr/>
            <p:nvPr/>
          </p:nvSpPr>
          <p:spPr>
            <a:xfrm flipV="1">
              <a:off x="1424179" y="3897389"/>
              <a:ext cx="153162" cy="45715"/>
            </a:xfrm>
            <a:custGeom>
              <a:avLst/>
              <a:gdLst/>
              <a:ahLst/>
              <a:cxnLst/>
              <a:rect l="0" t="0" r="0" b="0"/>
              <a:pathLst>
                <a:path w="7166610" h="4552370">
                  <a:moveTo>
                    <a:pt x="6553962" y="0"/>
                  </a:moveTo>
                  <a:cubicBezTo>
                    <a:pt x="6553962" y="84582"/>
                    <a:pt x="6622542" y="153162"/>
                    <a:pt x="6707124" y="153162"/>
                  </a:cubicBezTo>
                  <a:cubicBezTo>
                    <a:pt x="6791706" y="153162"/>
                    <a:pt x="6860286" y="84582"/>
                    <a:pt x="6860286" y="0"/>
                  </a:cubicBezTo>
                  <a:lnTo>
                    <a:pt x="6860286" y="306324"/>
                  </a:lnTo>
                  <a:cubicBezTo>
                    <a:pt x="7029450" y="306324"/>
                    <a:pt x="7166610" y="169164"/>
                    <a:pt x="7166610" y="0"/>
                  </a:cubicBezTo>
                  <a:lnTo>
                    <a:pt x="7166610" y="3675889"/>
                  </a:lnTo>
                  <a:cubicBezTo>
                    <a:pt x="7166610" y="3845052"/>
                    <a:pt x="7029450" y="3982212"/>
                    <a:pt x="6860286" y="3982212"/>
                  </a:cubicBezTo>
                  <a:lnTo>
                    <a:pt x="153162" y="3982212"/>
                  </a:lnTo>
                  <a:lnTo>
                    <a:pt x="153162" y="4288537"/>
                  </a:lnTo>
                  <a:cubicBezTo>
                    <a:pt x="153162" y="4394272"/>
                    <a:pt x="99584" y="4487496"/>
                    <a:pt x="18100" y="4542545"/>
                  </a:cubicBezTo>
                  <a:lnTo>
                    <a:pt x="0" y="4552370"/>
                  </a:lnTo>
                  <a:lnTo>
                    <a:pt x="0" y="876479"/>
                  </a:lnTo>
                  <a:lnTo>
                    <a:pt x="18100" y="866653"/>
                  </a:lnTo>
                  <a:cubicBezTo>
                    <a:pt x="99584" y="811602"/>
                    <a:pt x="153162" y="718376"/>
                    <a:pt x="153162" y="612648"/>
                  </a:cubicBezTo>
                  <a:cubicBezTo>
                    <a:pt x="153162" y="528066"/>
                    <a:pt x="84582" y="459486"/>
                    <a:pt x="0" y="459486"/>
                  </a:cubicBezTo>
                  <a:lnTo>
                    <a:pt x="0" y="306324"/>
                  </a:lnTo>
                  <a:lnTo>
                    <a:pt x="6553962" y="306324"/>
                  </a:lnTo>
                  <a:lnTo>
                    <a:pt x="6553962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BF1D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algn="ctr"/>
              <a:endParaRPr lang="ru-RU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Shape 57">
              <a:extLst>
                <a:ext uri="{FF2B5EF4-FFF2-40B4-BE49-F238E27FC236}">
                  <a16:creationId xmlns:a16="http://schemas.microsoft.com/office/drawing/2014/main" id="{1EA8995B-33BE-4E00-8120-6DB1E7488693}"/>
                </a:ext>
              </a:extLst>
            </p:cNvPr>
            <p:cNvSpPr/>
            <p:nvPr/>
          </p:nvSpPr>
          <p:spPr>
            <a:xfrm>
              <a:off x="1271016" y="765810"/>
              <a:ext cx="306324" cy="459486"/>
            </a:xfrm>
            <a:custGeom>
              <a:avLst/>
              <a:gdLst/>
              <a:ahLst/>
              <a:cxnLst/>
              <a:rect l="0" t="0" r="0" b="0"/>
              <a:pathLst>
                <a:path w="306324" h="459486">
                  <a:moveTo>
                    <a:pt x="153162" y="0"/>
                  </a:moveTo>
                  <a:cubicBezTo>
                    <a:pt x="237744" y="0"/>
                    <a:pt x="306324" y="68580"/>
                    <a:pt x="306324" y="153162"/>
                  </a:cubicBezTo>
                  <a:cubicBezTo>
                    <a:pt x="306324" y="322326"/>
                    <a:pt x="169164" y="459486"/>
                    <a:pt x="0" y="459486"/>
                  </a:cubicBezTo>
                  <a:lnTo>
                    <a:pt x="0" y="153162"/>
                  </a:lnTo>
                  <a:cubicBezTo>
                    <a:pt x="0" y="68580"/>
                    <a:pt x="68580" y="0"/>
                    <a:pt x="15316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DC2B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9" name="Shape 58">
              <a:extLst>
                <a:ext uri="{FF2B5EF4-FFF2-40B4-BE49-F238E27FC236}">
                  <a16:creationId xmlns:a16="http://schemas.microsoft.com/office/drawing/2014/main" id="{0A6B172E-D8EE-4A98-A711-D10E668C3F90}"/>
                </a:ext>
              </a:extLst>
            </p:cNvPr>
            <p:cNvSpPr/>
            <p:nvPr/>
          </p:nvSpPr>
          <p:spPr>
            <a:xfrm>
              <a:off x="7978140" y="0"/>
              <a:ext cx="612648" cy="612648"/>
            </a:xfrm>
            <a:custGeom>
              <a:avLst/>
              <a:gdLst/>
              <a:ahLst/>
              <a:cxnLst/>
              <a:rect l="0" t="0" r="0" b="0"/>
              <a:pathLst>
                <a:path w="612648" h="612648">
                  <a:moveTo>
                    <a:pt x="306324" y="0"/>
                  </a:moveTo>
                  <a:cubicBezTo>
                    <a:pt x="475488" y="0"/>
                    <a:pt x="612648" y="137160"/>
                    <a:pt x="612648" y="306324"/>
                  </a:cubicBezTo>
                  <a:cubicBezTo>
                    <a:pt x="612648" y="475488"/>
                    <a:pt x="475488" y="612648"/>
                    <a:pt x="306324" y="612648"/>
                  </a:cubicBezTo>
                  <a:lnTo>
                    <a:pt x="306324" y="306324"/>
                  </a:lnTo>
                  <a:cubicBezTo>
                    <a:pt x="306324" y="390906"/>
                    <a:pt x="237744" y="459486"/>
                    <a:pt x="153162" y="459486"/>
                  </a:cubicBezTo>
                  <a:cubicBezTo>
                    <a:pt x="68580" y="459486"/>
                    <a:pt x="0" y="390906"/>
                    <a:pt x="0" y="306324"/>
                  </a:cubicBezTo>
                  <a:cubicBezTo>
                    <a:pt x="0" y="137160"/>
                    <a:pt x="137160" y="0"/>
                    <a:pt x="306324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DC2B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0" name="Shape 59">
              <a:extLst>
                <a:ext uri="{FF2B5EF4-FFF2-40B4-BE49-F238E27FC236}">
                  <a16:creationId xmlns:a16="http://schemas.microsoft.com/office/drawing/2014/main" id="{C5B232B1-1AD1-4C69-B12A-039B20DC8AE4}"/>
                </a:ext>
              </a:extLst>
            </p:cNvPr>
            <p:cNvSpPr/>
            <p:nvPr/>
          </p:nvSpPr>
          <p:spPr>
            <a:xfrm>
              <a:off x="964692" y="0"/>
              <a:ext cx="7626096" cy="4901184"/>
            </a:xfrm>
            <a:custGeom>
              <a:avLst/>
              <a:gdLst/>
              <a:ahLst/>
              <a:cxnLst/>
              <a:rect l="0" t="0" r="0" b="0"/>
              <a:pathLst>
                <a:path w="7626096" h="4901184">
                  <a:moveTo>
                    <a:pt x="0" y="918972"/>
                  </a:moveTo>
                  <a:cubicBezTo>
                    <a:pt x="0" y="749808"/>
                    <a:pt x="137147" y="612648"/>
                    <a:pt x="306324" y="612648"/>
                  </a:cubicBezTo>
                  <a:lnTo>
                    <a:pt x="7013448" y="612648"/>
                  </a:lnTo>
                  <a:lnTo>
                    <a:pt x="7013448" y="306324"/>
                  </a:lnTo>
                  <a:cubicBezTo>
                    <a:pt x="7013448" y="137160"/>
                    <a:pt x="7150608" y="0"/>
                    <a:pt x="7319772" y="0"/>
                  </a:cubicBezTo>
                  <a:cubicBezTo>
                    <a:pt x="7488936" y="0"/>
                    <a:pt x="7626096" y="137160"/>
                    <a:pt x="7626096" y="306324"/>
                  </a:cubicBezTo>
                  <a:lnTo>
                    <a:pt x="7626096" y="3982212"/>
                  </a:lnTo>
                  <a:cubicBezTo>
                    <a:pt x="7626096" y="4151376"/>
                    <a:pt x="7488936" y="4288537"/>
                    <a:pt x="7319772" y="4288537"/>
                  </a:cubicBezTo>
                  <a:lnTo>
                    <a:pt x="612648" y="4288537"/>
                  </a:lnTo>
                  <a:lnTo>
                    <a:pt x="612648" y="4594860"/>
                  </a:lnTo>
                  <a:cubicBezTo>
                    <a:pt x="612648" y="4764037"/>
                    <a:pt x="475488" y="4901184"/>
                    <a:pt x="306324" y="4901184"/>
                  </a:cubicBezTo>
                  <a:cubicBezTo>
                    <a:pt x="137147" y="4901184"/>
                    <a:pt x="13" y="4764037"/>
                    <a:pt x="13" y="4594860"/>
                  </a:cubicBezTo>
                  <a:close/>
                </a:path>
              </a:pathLst>
            </a:custGeom>
            <a:ln w="27432" cap="flat">
              <a:round/>
            </a:ln>
          </p:spPr>
          <p:style>
            <a:lnRef idx="1">
              <a:srgbClr val="385D8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1" name="Shape 60">
              <a:extLst>
                <a:ext uri="{FF2B5EF4-FFF2-40B4-BE49-F238E27FC236}">
                  <a16:creationId xmlns:a16="http://schemas.microsoft.com/office/drawing/2014/main" id="{7BA423B5-4CB7-4C3B-B607-16671EA84DA8}"/>
                </a:ext>
              </a:extLst>
            </p:cNvPr>
            <p:cNvSpPr/>
            <p:nvPr/>
          </p:nvSpPr>
          <p:spPr>
            <a:xfrm>
              <a:off x="7978140" y="306324"/>
              <a:ext cx="612648" cy="306324"/>
            </a:xfrm>
            <a:custGeom>
              <a:avLst/>
              <a:gdLst/>
              <a:ahLst/>
              <a:cxnLst/>
              <a:rect l="0" t="0" r="0" b="0"/>
              <a:pathLst>
                <a:path w="612648" h="306324">
                  <a:moveTo>
                    <a:pt x="0" y="306324"/>
                  </a:moveTo>
                  <a:lnTo>
                    <a:pt x="306324" y="306324"/>
                  </a:lnTo>
                  <a:cubicBezTo>
                    <a:pt x="475488" y="306324"/>
                    <a:pt x="612648" y="169164"/>
                    <a:pt x="612648" y="0"/>
                  </a:cubicBezTo>
                </a:path>
              </a:pathLst>
            </a:custGeom>
            <a:ln w="27432" cap="flat">
              <a:round/>
            </a:ln>
          </p:spPr>
          <p:style>
            <a:lnRef idx="1">
              <a:srgbClr val="385D8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2" name="Shape 61">
              <a:extLst>
                <a:ext uri="{FF2B5EF4-FFF2-40B4-BE49-F238E27FC236}">
                  <a16:creationId xmlns:a16="http://schemas.microsoft.com/office/drawing/2014/main" id="{AC8D9ADB-02CD-4F08-A749-5BA2482B8E36}"/>
                </a:ext>
              </a:extLst>
            </p:cNvPr>
            <p:cNvSpPr/>
            <p:nvPr/>
          </p:nvSpPr>
          <p:spPr>
            <a:xfrm>
              <a:off x="7978140" y="306324"/>
              <a:ext cx="306324" cy="306324"/>
            </a:xfrm>
            <a:custGeom>
              <a:avLst/>
              <a:gdLst/>
              <a:ahLst/>
              <a:cxnLst/>
              <a:rect l="0" t="0" r="0" b="0"/>
              <a:pathLst>
                <a:path w="306324" h="306324">
                  <a:moveTo>
                    <a:pt x="306324" y="306324"/>
                  </a:moveTo>
                  <a:lnTo>
                    <a:pt x="306324" y="0"/>
                  </a:lnTo>
                  <a:cubicBezTo>
                    <a:pt x="306324" y="84582"/>
                    <a:pt x="237744" y="153162"/>
                    <a:pt x="153162" y="153162"/>
                  </a:cubicBezTo>
                  <a:cubicBezTo>
                    <a:pt x="68580" y="153162"/>
                    <a:pt x="0" y="84582"/>
                    <a:pt x="0" y="0"/>
                  </a:cubicBezTo>
                </a:path>
              </a:pathLst>
            </a:custGeom>
            <a:ln w="27432" cap="flat">
              <a:round/>
            </a:ln>
          </p:spPr>
          <p:style>
            <a:lnRef idx="1">
              <a:srgbClr val="385D8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3" name="Shape 62">
              <a:extLst>
                <a:ext uri="{FF2B5EF4-FFF2-40B4-BE49-F238E27FC236}">
                  <a16:creationId xmlns:a16="http://schemas.microsoft.com/office/drawing/2014/main" id="{9EAEC274-E735-41F6-AF01-7F07F4263BD0}"/>
                </a:ext>
              </a:extLst>
            </p:cNvPr>
            <p:cNvSpPr/>
            <p:nvPr/>
          </p:nvSpPr>
          <p:spPr>
            <a:xfrm>
              <a:off x="964705" y="765810"/>
              <a:ext cx="612635" cy="459486"/>
            </a:xfrm>
            <a:custGeom>
              <a:avLst/>
              <a:gdLst/>
              <a:ahLst/>
              <a:cxnLst/>
              <a:rect l="0" t="0" r="0" b="0"/>
              <a:pathLst>
                <a:path w="612635" h="459486">
                  <a:moveTo>
                    <a:pt x="306311" y="459486"/>
                  </a:moveTo>
                  <a:lnTo>
                    <a:pt x="306311" y="153162"/>
                  </a:lnTo>
                  <a:cubicBezTo>
                    <a:pt x="306311" y="68580"/>
                    <a:pt x="374891" y="0"/>
                    <a:pt x="459473" y="0"/>
                  </a:cubicBezTo>
                  <a:cubicBezTo>
                    <a:pt x="544055" y="0"/>
                    <a:pt x="612635" y="68580"/>
                    <a:pt x="612635" y="153162"/>
                  </a:cubicBezTo>
                  <a:cubicBezTo>
                    <a:pt x="612635" y="322326"/>
                    <a:pt x="475475" y="459486"/>
                    <a:pt x="306311" y="459486"/>
                  </a:cubicBezTo>
                  <a:cubicBezTo>
                    <a:pt x="137135" y="459486"/>
                    <a:pt x="0" y="322326"/>
                    <a:pt x="0" y="153162"/>
                  </a:cubicBezTo>
                </a:path>
              </a:pathLst>
            </a:custGeom>
            <a:ln w="27432" cap="flat">
              <a:round/>
            </a:ln>
          </p:spPr>
          <p:style>
            <a:lnRef idx="1">
              <a:srgbClr val="385D8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4" name="Shape 63">
              <a:extLst>
                <a:ext uri="{FF2B5EF4-FFF2-40B4-BE49-F238E27FC236}">
                  <a16:creationId xmlns:a16="http://schemas.microsoft.com/office/drawing/2014/main" id="{6106E3A4-A245-4D24-A3A3-F9C2F038BE1F}"/>
                </a:ext>
              </a:extLst>
            </p:cNvPr>
            <p:cNvSpPr/>
            <p:nvPr/>
          </p:nvSpPr>
          <p:spPr>
            <a:xfrm>
              <a:off x="1577340" y="918972"/>
              <a:ext cx="0" cy="3369564"/>
            </a:xfrm>
            <a:custGeom>
              <a:avLst/>
              <a:gdLst/>
              <a:ahLst/>
              <a:cxnLst/>
              <a:rect l="0" t="0" r="0" b="0"/>
              <a:pathLst>
                <a:path h="3369564">
                  <a:moveTo>
                    <a:pt x="0" y="0"/>
                  </a:moveTo>
                  <a:lnTo>
                    <a:pt x="0" y="3369564"/>
                  </a:lnTo>
                </a:path>
              </a:pathLst>
            </a:custGeom>
            <a:ln w="27432" cap="flat">
              <a:round/>
            </a:ln>
          </p:spPr>
          <p:style>
            <a:lnRef idx="1">
              <a:srgbClr val="385D8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pic>
          <p:nvPicPr>
            <p:cNvPr id="45" name="Picture 180">
              <a:extLst>
                <a:ext uri="{FF2B5EF4-FFF2-40B4-BE49-F238E27FC236}">
                  <a16:creationId xmlns:a16="http://schemas.microsoft.com/office/drawing/2014/main" id="{E0B9A903-8401-4BE6-854B-51C27C85734D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389888" y="4366260"/>
              <a:ext cx="7059169" cy="1408176"/>
            </a:xfrm>
            <a:prstGeom prst="rect">
              <a:avLst/>
            </a:prstGeom>
          </p:spPr>
        </p:pic>
        <p:pic>
          <p:nvPicPr>
            <p:cNvPr id="46" name="Picture 4170">
              <a:extLst>
                <a:ext uri="{FF2B5EF4-FFF2-40B4-BE49-F238E27FC236}">
                  <a16:creationId xmlns:a16="http://schemas.microsoft.com/office/drawing/2014/main" id="{B2C30AD5-26A7-4B0F-9D70-59287E8D4CE2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4417060"/>
              <a:ext cx="1389888" cy="1429512"/>
            </a:xfrm>
            <a:prstGeom prst="rect">
              <a:avLst/>
            </a:prstGeom>
          </p:spPr>
        </p:pic>
        <p:pic>
          <p:nvPicPr>
            <p:cNvPr id="47" name="Picture 184">
              <a:extLst>
                <a:ext uri="{FF2B5EF4-FFF2-40B4-BE49-F238E27FC236}">
                  <a16:creationId xmlns:a16="http://schemas.microsoft.com/office/drawing/2014/main" id="{EBF852E3-5B93-4D6D-B950-96A94DFDBF23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644384" y="4384547"/>
              <a:ext cx="1435608" cy="1435608"/>
            </a:xfrm>
            <a:prstGeom prst="rect">
              <a:avLst/>
            </a:prstGeom>
          </p:spPr>
        </p:pic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515864-C184-45B4-BE2C-EC73E3027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1441" y="948622"/>
            <a:ext cx="8148913" cy="3651513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Цели игры: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воспитанников с культурно-историческим наследием Республики Татарстан на примере произведений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Тукая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Формирование понимания образной составляющей поэзии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Развитие воображения и эстетических чувств, интересы к литературным произведениям и желанию слушать и читать книги</a:t>
            </a:r>
          </a:p>
        </p:txBody>
      </p:sp>
    </p:spTree>
    <p:extLst>
      <p:ext uri="{BB962C8B-B14F-4D97-AF65-F5344CB8AC3E}">
        <p14:creationId xmlns:p14="http://schemas.microsoft.com/office/powerpoint/2010/main" val="709224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A6233F-61E2-4C05-834F-6BDFB1902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24171A-9870-4F23-A2CF-1F96FF71E1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43469" cy="663995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D653F5-787A-4770-9D91-557B7B5D2BCA}"/>
              </a:ext>
            </a:extLst>
          </p:cNvPr>
          <p:cNvSpPr/>
          <p:nvPr/>
        </p:nvSpPr>
        <p:spPr>
          <a:xfrm>
            <a:off x="135989" y="3105835"/>
            <a:ext cx="900801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dirty="0"/>
          </a:p>
          <a:p>
            <a:pPr algn="ctr"/>
            <a:endParaRPr lang="ru-RU" sz="4000" dirty="0"/>
          </a:p>
          <a:p>
            <a:pPr algn="ctr"/>
            <a:endParaRPr lang="ru-RU" sz="3600" dirty="0"/>
          </a:p>
          <a:p>
            <a:pPr algn="ctr"/>
            <a:r>
              <a:rPr lang="ru-RU" sz="3600" dirty="0"/>
              <a:t>Вы уже знакомы сказками и стихотворениями </a:t>
            </a:r>
            <a:r>
              <a:rPr lang="ru-RU" sz="3600" dirty="0" err="1"/>
              <a:t>Г.Тукая</a:t>
            </a:r>
            <a:r>
              <a:rPr lang="ru-RU" sz="3600" dirty="0"/>
              <a:t>. Давайте , поиграем .Я уверена вам  </a:t>
            </a:r>
            <a:r>
              <a:rPr lang="ru-RU" sz="3600" dirty="0" err="1"/>
              <a:t>понравится!Удачи</a:t>
            </a:r>
            <a:r>
              <a:rPr lang="ru-RU" sz="3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91073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329">
            <a:extLst>
              <a:ext uri="{FF2B5EF4-FFF2-40B4-BE49-F238E27FC236}">
                <a16:creationId xmlns:a16="http://schemas.microsoft.com/office/drawing/2014/main" id="{C129FF1E-A204-4E95-BE4B-22FA9B6A57D8}"/>
              </a:ext>
            </a:extLst>
          </p:cNvPr>
          <p:cNvGrpSpPr/>
          <p:nvPr/>
        </p:nvGrpSpPr>
        <p:grpSpPr>
          <a:xfrm>
            <a:off x="0" y="295422"/>
            <a:ext cx="11859066" cy="6292830"/>
            <a:chOff x="-124913" y="0"/>
            <a:chExt cx="8775137" cy="6473952"/>
          </a:xfrm>
        </p:grpSpPr>
        <p:pic>
          <p:nvPicPr>
            <p:cNvPr id="36" name="Picture 231">
              <a:extLst>
                <a:ext uri="{FF2B5EF4-FFF2-40B4-BE49-F238E27FC236}">
                  <a16:creationId xmlns:a16="http://schemas.microsoft.com/office/drawing/2014/main" id="{51BD6917-D96D-4359-91B4-BA0AFC82293C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5769864"/>
              <a:ext cx="8577072" cy="704088"/>
            </a:xfrm>
            <a:prstGeom prst="rect">
              <a:avLst/>
            </a:prstGeom>
          </p:spPr>
        </p:pic>
        <p:pic>
          <p:nvPicPr>
            <p:cNvPr id="37" name="Picture 233">
              <a:extLst>
                <a:ext uri="{FF2B5EF4-FFF2-40B4-BE49-F238E27FC236}">
                  <a16:creationId xmlns:a16="http://schemas.microsoft.com/office/drawing/2014/main" id="{250354E4-009C-4234-89E4-F6560E543C46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913632"/>
              <a:ext cx="1792224" cy="1719072"/>
            </a:xfrm>
            <a:prstGeom prst="rect">
              <a:avLst/>
            </a:prstGeom>
          </p:spPr>
        </p:pic>
        <p:pic>
          <p:nvPicPr>
            <p:cNvPr id="38" name="Picture 4175">
              <a:extLst>
                <a:ext uri="{FF2B5EF4-FFF2-40B4-BE49-F238E27FC236}">
                  <a16:creationId xmlns:a16="http://schemas.microsoft.com/office/drawing/2014/main" id="{724657DB-A12C-4199-9B71-1489CF5DAF19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991864" y="5155184"/>
              <a:ext cx="3017520" cy="1194816"/>
            </a:xfrm>
            <a:prstGeom prst="rect">
              <a:avLst/>
            </a:prstGeom>
          </p:spPr>
        </p:pic>
        <p:sp>
          <p:nvSpPr>
            <p:cNvPr id="39" name="Shape 236">
              <a:extLst>
                <a:ext uri="{FF2B5EF4-FFF2-40B4-BE49-F238E27FC236}">
                  <a16:creationId xmlns:a16="http://schemas.microsoft.com/office/drawing/2014/main" id="{53ED17CA-BC3E-44D2-861F-E35CAA106D29}"/>
                </a:ext>
              </a:extLst>
            </p:cNvPr>
            <p:cNvSpPr/>
            <p:nvPr/>
          </p:nvSpPr>
          <p:spPr>
            <a:xfrm>
              <a:off x="4005072" y="914400"/>
              <a:ext cx="2999233" cy="4251960"/>
            </a:xfrm>
            <a:custGeom>
              <a:avLst/>
              <a:gdLst/>
              <a:ahLst/>
              <a:cxnLst/>
              <a:rect l="0" t="0" r="0" b="0"/>
              <a:pathLst>
                <a:path w="2999233" h="4251960">
                  <a:moveTo>
                    <a:pt x="257810" y="0"/>
                  </a:moveTo>
                  <a:lnTo>
                    <a:pt x="2741422" y="0"/>
                  </a:lnTo>
                  <a:cubicBezTo>
                    <a:pt x="2883789" y="0"/>
                    <a:pt x="2999233" y="115443"/>
                    <a:pt x="2999233" y="257810"/>
                  </a:cubicBezTo>
                  <a:lnTo>
                    <a:pt x="2999233" y="3994150"/>
                  </a:lnTo>
                  <a:cubicBezTo>
                    <a:pt x="2999233" y="4136517"/>
                    <a:pt x="2883789" y="4251960"/>
                    <a:pt x="2741422" y="4251960"/>
                  </a:cubicBezTo>
                  <a:lnTo>
                    <a:pt x="257810" y="4251960"/>
                  </a:lnTo>
                  <a:cubicBezTo>
                    <a:pt x="115443" y="4251960"/>
                    <a:pt x="0" y="4136517"/>
                    <a:pt x="0" y="3994150"/>
                  </a:cubicBezTo>
                  <a:lnTo>
                    <a:pt x="0" y="257810"/>
                  </a:lnTo>
                  <a:cubicBezTo>
                    <a:pt x="0" y="115443"/>
                    <a:pt x="115443" y="0"/>
                    <a:pt x="257810" y="0"/>
                  </a:cubicBezTo>
                  <a:close/>
                </a:path>
              </a:pathLst>
            </a:custGeom>
            <a:solidFill>
              <a:srgbClr val="EDEDED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40" name="Picture 238">
              <a:extLst>
                <a:ext uri="{FF2B5EF4-FFF2-40B4-BE49-F238E27FC236}">
                  <a16:creationId xmlns:a16="http://schemas.microsoft.com/office/drawing/2014/main" id="{E43AA03E-0E8A-4BA3-8817-36FA9E61A701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4005072" y="914400"/>
              <a:ext cx="2999232" cy="4251960"/>
            </a:xfrm>
            <a:prstGeom prst="rect">
              <a:avLst/>
            </a:prstGeom>
          </p:spPr>
        </p:pic>
        <p:pic>
          <p:nvPicPr>
            <p:cNvPr id="41" name="Picture 241">
              <a:extLst>
                <a:ext uri="{FF2B5EF4-FFF2-40B4-BE49-F238E27FC236}">
                  <a16:creationId xmlns:a16="http://schemas.microsoft.com/office/drawing/2014/main" id="{72ECE3C3-C761-410F-9146-0D8A807CBDBD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0312" y="0"/>
              <a:ext cx="3570732" cy="1504188"/>
            </a:xfrm>
            <a:prstGeom prst="rect">
              <a:avLst/>
            </a:prstGeom>
          </p:spPr>
        </p:pic>
        <p:pic>
          <p:nvPicPr>
            <p:cNvPr id="42" name="Picture 244">
              <a:extLst>
                <a:ext uri="{FF2B5EF4-FFF2-40B4-BE49-F238E27FC236}">
                  <a16:creationId xmlns:a16="http://schemas.microsoft.com/office/drawing/2014/main" id="{D8ED9E1E-073D-43F1-8804-54439F76FB48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173736" y="320040"/>
              <a:ext cx="3707892" cy="946404"/>
            </a:xfrm>
            <a:prstGeom prst="rect">
              <a:avLst/>
            </a:prstGeom>
          </p:spPr>
        </p:pic>
        <p:sp>
          <p:nvSpPr>
            <p:cNvPr id="43" name="Shape 4248">
              <a:extLst>
                <a:ext uri="{FF2B5EF4-FFF2-40B4-BE49-F238E27FC236}">
                  <a16:creationId xmlns:a16="http://schemas.microsoft.com/office/drawing/2014/main" id="{3D42BC70-90CF-4CE3-B4F2-BB4FF72CBE75}"/>
                </a:ext>
              </a:extLst>
            </p:cNvPr>
            <p:cNvSpPr/>
            <p:nvPr/>
          </p:nvSpPr>
          <p:spPr>
            <a:xfrm>
              <a:off x="283464" y="54864"/>
              <a:ext cx="3429000" cy="1362456"/>
            </a:xfrm>
            <a:custGeom>
              <a:avLst/>
              <a:gdLst/>
              <a:ahLst/>
              <a:cxnLst/>
              <a:rect l="0" t="0" r="0" b="0"/>
              <a:pathLst>
                <a:path w="3429000" h="1362456">
                  <a:moveTo>
                    <a:pt x="0" y="0"/>
                  </a:moveTo>
                  <a:lnTo>
                    <a:pt x="3429000" y="0"/>
                  </a:lnTo>
                  <a:lnTo>
                    <a:pt x="3429000" y="1362456"/>
                  </a:lnTo>
                  <a:lnTo>
                    <a:pt x="0" y="1362456"/>
                  </a:lnTo>
                  <a:lnTo>
                    <a:pt x="0" y="0"/>
                  </a:lnTo>
                </a:path>
              </a:pathLst>
            </a:custGeom>
            <a:solidFill>
              <a:srgbClr val="4BACC6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Shape 246">
              <a:extLst>
                <a:ext uri="{FF2B5EF4-FFF2-40B4-BE49-F238E27FC236}">
                  <a16:creationId xmlns:a16="http://schemas.microsoft.com/office/drawing/2014/main" id="{CD191F7F-38FF-4F4E-B184-A0907AD2CF90}"/>
                </a:ext>
              </a:extLst>
            </p:cNvPr>
            <p:cNvSpPr/>
            <p:nvPr/>
          </p:nvSpPr>
          <p:spPr>
            <a:xfrm>
              <a:off x="283464" y="54864"/>
              <a:ext cx="3429000" cy="1362456"/>
            </a:xfrm>
            <a:custGeom>
              <a:avLst/>
              <a:gdLst/>
              <a:ahLst/>
              <a:cxnLst/>
              <a:rect l="0" t="0" r="0" b="0"/>
              <a:pathLst>
                <a:path w="3429000" h="1362456">
                  <a:moveTo>
                    <a:pt x="0" y="1362456"/>
                  </a:moveTo>
                  <a:lnTo>
                    <a:pt x="3429000" y="1362456"/>
                  </a:lnTo>
                  <a:lnTo>
                    <a:pt x="34290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6576" cap="flat" cmpd="sng" algn="ctr">
              <a:solidFill>
                <a:srgbClr val="FFFFFF"/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Rectangle 3143">
              <a:extLst>
                <a:ext uri="{FF2B5EF4-FFF2-40B4-BE49-F238E27FC236}">
                  <a16:creationId xmlns:a16="http://schemas.microsoft.com/office/drawing/2014/main" id="{AB203592-7F7B-43FE-A694-59B614768E58}"/>
                </a:ext>
              </a:extLst>
            </p:cNvPr>
            <p:cNvSpPr/>
            <p:nvPr/>
          </p:nvSpPr>
          <p:spPr>
            <a:xfrm>
              <a:off x="380898" y="169163"/>
              <a:ext cx="3413354" cy="93268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68020" marR="706120" lvl="0" indent="338455" algn="l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7" name="Rectangle 248">
              <a:extLst>
                <a:ext uri="{FF2B5EF4-FFF2-40B4-BE49-F238E27FC236}">
                  <a16:creationId xmlns:a16="http://schemas.microsoft.com/office/drawing/2014/main" id="{C41E0F65-A475-49A3-A5F1-B2B96DE5F6E2}"/>
                </a:ext>
              </a:extLst>
            </p:cNvPr>
            <p:cNvSpPr/>
            <p:nvPr/>
          </p:nvSpPr>
          <p:spPr>
            <a:xfrm>
              <a:off x="527202" y="196088"/>
              <a:ext cx="3915069" cy="91615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68020" marR="706120" lvl="0" indent="338455" algn="l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48" name="Picture 251">
              <a:extLst>
                <a:ext uri="{FF2B5EF4-FFF2-40B4-BE49-F238E27FC236}">
                  <a16:creationId xmlns:a16="http://schemas.microsoft.com/office/drawing/2014/main" id="{365E41BD-E59A-4D2A-A682-398B3832B32D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210312" y="1645920"/>
              <a:ext cx="1860804" cy="1138428"/>
            </a:xfrm>
            <a:prstGeom prst="rect">
              <a:avLst/>
            </a:prstGeom>
          </p:spPr>
        </p:pic>
        <p:pic>
          <p:nvPicPr>
            <p:cNvPr id="49" name="Picture 253">
              <a:extLst>
                <a:ext uri="{FF2B5EF4-FFF2-40B4-BE49-F238E27FC236}">
                  <a16:creationId xmlns:a16="http://schemas.microsoft.com/office/drawing/2014/main" id="{7134F9E1-A5EC-4A44-A3EF-4D52E7A65B21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164592" y="1783080"/>
              <a:ext cx="1751076" cy="946404"/>
            </a:xfrm>
            <a:prstGeom prst="rect">
              <a:avLst/>
            </a:prstGeom>
          </p:spPr>
        </p:pic>
        <p:sp>
          <p:nvSpPr>
            <p:cNvPr id="50" name="Shape 4249">
              <a:extLst>
                <a:ext uri="{FF2B5EF4-FFF2-40B4-BE49-F238E27FC236}">
                  <a16:creationId xmlns:a16="http://schemas.microsoft.com/office/drawing/2014/main" id="{F75FC616-427C-4282-A70C-14CD8FC9FA35}"/>
                </a:ext>
              </a:extLst>
            </p:cNvPr>
            <p:cNvSpPr/>
            <p:nvPr/>
          </p:nvSpPr>
          <p:spPr>
            <a:xfrm>
              <a:off x="283464" y="1700784"/>
              <a:ext cx="1719072" cy="996696"/>
            </a:xfrm>
            <a:custGeom>
              <a:avLst/>
              <a:gdLst/>
              <a:ahLst/>
              <a:cxnLst/>
              <a:rect l="0" t="0" r="0" b="0"/>
              <a:pathLst>
                <a:path w="1719072" h="996696">
                  <a:moveTo>
                    <a:pt x="0" y="0"/>
                  </a:moveTo>
                  <a:lnTo>
                    <a:pt x="1719072" y="0"/>
                  </a:lnTo>
                  <a:lnTo>
                    <a:pt x="1719072" y="996696"/>
                  </a:lnTo>
                  <a:lnTo>
                    <a:pt x="0" y="996696"/>
                  </a:lnTo>
                  <a:lnTo>
                    <a:pt x="0" y="0"/>
                  </a:lnTo>
                </a:path>
              </a:pathLst>
            </a:custGeom>
            <a:solidFill>
              <a:srgbClr val="4BACC6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Shape 255">
              <a:extLst>
                <a:ext uri="{FF2B5EF4-FFF2-40B4-BE49-F238E27FC236}">
                  <a16:creationId xmlns:a16="http://schemas.microsoft.com/office/drawing/2014/main" id="{9DDBAC50-CC2B-4D35-A50E-D32C68B58ECC}"/>
                </a:ext>
              </a:extLst>
            </p:cNvPr>
            <p:cNvSpPr/>
            <p:nvPr/>
          </p:nvSpPr>
          <p:spPr>
            <a:xfrm>
              <a:off x="283464" y="1700784"/>
              <a:ext cx="1719072" cy="996696"/>
            </a:xfrm>
            <a:custGeom>
              <a:avLst/>
              <a:gdLst/>
              <a:ahLst/>
              <a:cxnLst/>
              <a:rect l="0" t="0" r="0" b="0"/>
              <a:pathLst>
                <a:path w="1719072" h="996696">
                  <a:moveTo>
                    <a:pt x="0" y="996696"/>
                  </a:moveTo>
                  <a:lnTo>
                    <a:pt x="1719072" y="996696"/>
                  </a:lnTo>
                  <a:lnTo>
                    <a:pt x="1719072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6576" cap="flat" cmpd="sng" algn="ctr">
              <a:solidFill>
                <a:srgbClr val="FFFFFF"/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Rectangle 256">
              <a:extLst>
                <a:ext uri="{FF2B5EF4-FFF2-40B4-BE49-F238E27FC236}">
                  <a16:creationId xmlns:a16="http://schemas.microsoft.com/office/drawing/2014/main" id="{323762DB-4541-4C4B-A1F7-EADE6BE8AB1E}"/>
                </a:ext>
              </a:extLst>
            </p:cNvPr>
            <p:cNvSpPr/>
            <p:nvPr/>
          </p:nvSpPr>
          <p:spPr>
            <a:xfrm>
              <a:off x="-124913" y="1762572"/>
              <a:ext cx="2675219" cy="87090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68020" marR="706120" lvl="0" indent="338455" defTabSz="914400" eaLnBrk="1" fontAlgn="auto" latinLnBrk="0" hangingPunct="1"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«Забавный     </a:t>
              </a:r>
            </a:p>
            <a:p>
              <a:pPr marL="668020" marR="706120" lvl="0" indent="338455" defTabSz="914400" eaLnBrk="1" fontAlgn="auto" latinLnBrk="0" hangingPunct="1"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 ученик»</a:t>
              </a:r>
            </a:p>
          </p:txBody>
        </p:sp>
        <p:sp>
          <p:nvSpPr>
            <p:cNvPr id="53" name="Rectangle 257">
              <a:extLst>
                <a:ext uri="{FF2B5EF4-FFF2-40B4-BE49-F238E27FC236}">
                  <a16:creationId xmlns:a16="http://schemas.microsoft.com/office/drawing/2014/main" id="{15ACA129-813A-4C7E-8D6D-4B7F4F4BDD10}"/>
                </a:ext>
              </a:extLst>
            </p:cNvPr>
            <p:cNvSpPr/>
            <p:nvPr/>
          </p:nvSpPr>
          <p:spPr>
            <a:xfrm>
              <a:off x="380263" y="2274186"/>
              <a:ext cx="1264906" cy="3046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68020" marR="706120" lvl="0" indent="338455" algn="l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4" name="Picture 260">
              <a:extLst>
                <a:ext uri="{FF2B5EF4-FFF2-40B4-BE49-F238E27FC236}">
                  <a16:creationId xmlns:a16="http://schemas.microsoft.com/office/drawing/2014/main" id="{BDFFE9C7-7424-40E2-B60D-5D52369E1939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429768" y="2862072"/>
              <a:ext cx="2912364" cy="928116"/>
            </a:xfrm>
            <a:prstGeom prst="rect">
              <a:avLst/>
            </a:prstGeom>
          </p:spPr>
        </p:pic>
        <p:pic>
          <p:nvPicPr>
            <p:cNvPr id="55" name="Picture 263">
              <a:extLst>
                <a:ext uri="{FF2B5EF4-FFF2-40B4-BE49-F238E27FC236}">
                  <a16:creationId xmlns:a16="http://schemas.microsoft.com/office/drawing/2014/main" id="{127B134E-C62A-464B-99FE-8302B2016EF5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393192" y="2889504"/>
              <a:ext cx="3040380" cy="955548"/>
            </a:xfrm>
            <a:prstGeom prst="rect">
              <a:avLst/>
            </a:prstGeom>
          </p:spPr>
        </p:pic>
        <p:sp>
          <p:nvSpPr>
            <p:cNvPr id="56" name="Shape 4250">
              <a:extLst>
                <a:ext uri="{FF2B5EF4-FFF2-40B4-BE49-F238E27FC236}">
                  <a16:creationId xmlns:a16="http://schemas.microsoft.com/office/drawing/2014/main" id="{BA0312C3-9C3A-4467-A025-0425CBEEB4FA}"/>
                </a:ext>
              </a:extLst>
            </p:cNvPr>
            <p:cNvSpPr/>
            <p:nvPr/>
          </p:nvSpPr>
          <p:spPr>
            <a:xfrm>
              <a:off x="502920" y="2916936"/>
              <a:ext cx="2770632" cy="786384"/>
            </a:xfrm>
            <a:custGeom>
              <a:avLst/>
              <a:gdLst/>
              <a:ahLst/>
              <a:cxnLst/>
              <a:rect l="0" t="0" r="0" b="0"/>
              <a:pathLst>
                <a:path w="2770632" h="786384">
                  <a:moveTo>
                    <a:pt x="0" y="0"/>
                  </a:moveTo>
                  <a:lnTo>
                    <a:pt x="2770632" y="0"/>
                  </a:lnTo>
                  <a:lnTo>
                    <a:pt x="2770632" y="786384"/>
                  </a:lnTo>
                  <a:lnTo>
                    <a:pt x="0" y="786384"/>
                  </a:lnTo>
                  <a:lnTo>
                    <a:pt x="0" y="0"/>
                  </a:lnTo>
                </a:path>
              </a:pathLst>
            </a:custGeom>
            <a:solidFill>
              <a:srgbClr val="4BACC6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Shape 265">
              <a:extLst>
                <a:ext uri="{FF2B5EF4-FFF2-40B4-BE49-F238E27FC236}">
                  <a16:creationId xmlns:a16="http://schemas.microsoft.com/office/drawing/2014/main" id="{3E1BA7DF-0374-4E87-953A-783EBB8B5B02}"/>
                </a:ext>
              </a:extLst>
            </p:cNvPr>
            <p:cNvSpPr/>
            <p:nvPr/>
          </p:nvSpPr>
          <p:spPr>
            <a:xfrm>
              <a:off x="502920" y="2916936"/>
              <a:ext cx="2770632" cy="786384"/>
            </a:xfrm>
            <a:custGeom>
              <a:avLst/>
              <a:gdLst/>
              <a:ahLst/>
              <a:cxnLst/>
              <a:rect l="0" t="0" r="0" b="0"/>
              <a:pathLst>
                <a:path w="2770632" h="786384">
                  <a:moveTo>
                    <a:pt x="0" y="786384"/>
                  </a:moveTo>
                  <a:lnTo>
                    <a:pt x="2770632" y="786384"/>
                  </a:lnTo>
                  <a:lnTo>
                    <a:pt x="2770632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6576" cap="flat" cmpd="sng" algn="ctr">
              <a:solidFill>
                <a:srgbClr val="FFFFFF"/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Rectangle 3145">
              <a:extLst>
                <a:ext uri="{FF2B5EF4-FFF2-40B4-BE49-F238E27FC236}">
                  <a16:creationId xmlns:a16="http://schemas.microsoft.com/office/drawing/2014/main" id="{26643A54-BB0F-4D6D-8CBF-8B9A37557A02}"/>
                </a:ext>
              </a:extLst>
            </p:cNvPr>
            <p:cNvSpPr/>
            <p:nvPr/>
          </p:nvSpPr>
          <p:spPr>
            <a:xfrm>
              <a:off x="604444" y="3080763"/>
              <a:ext cx="170472" cy="3046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68020" marR="706120" lvl="0" indent="338455" algn="l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9" name="Rectangle 3146">
              <a:extLst>
                <a:ext uri="{FF2B5EF4-FFF2-40B4-BE49-F238E27FC236}">
                  <a16:creationId xmlns:a16="http://schemas.microsoft.com/office/drawing/2014/main" id="{0D8BA079-A585-46F0-A10C-A88191D7B5D3}"/>
                </a:ext>
              </a:extLst>
            </p:cNvPr>
            <p:cNvSpPr/>
            <p:nvPr/>
          </p:nvSpPr>
          <p:spPr>
            <a:xfrm>
              <a:off x="393191" y="3044673"/>
              <a:ext cx="3319274" cy="187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68020" marR="706120" lvl="0" indent="338455" algn="l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2200" b="1" kern="0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2. Как звали забавного ученика?</a:t>
              </a:r>
              <a:endParaRPr kumimoji="0" lang="ru-RU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0" name="Rectangle 267">
              <a:extLst>
                <a:ext uri="{FF2B5EF4-FFF2-40B4-BE49-F238E27FC236}">
                  <a16:creationId xmlns:a16="http://schemas.microsoft.com/office/drawing/2014/main" id="{4DA04778-9877-4785-A576-97391399EEFC}"/>
                </a:ext>
              </a:extLst>
            </p:cNvPr>
            <p:cNvSpPr/>
            <p:nvPr/>
          </p:nvSpPr>
          <p:spPr>
            <a:xfrm>
              <a:off x="1345692" y="3382770"/>
              <a:ext cx="1437765" cy="30465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68020" marR="706120" lvl="0" indent="338455" algn="l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61" name="Picture 270">
              <a:extLst>
                <a:ext uri="{FF2B5EF4-FFF2-40B4-BE49-F238E27FC236}">
                  <a16:creationId xmlns:a16="http://schemas.microsoft.com/office/drawing/2014/main" id="{47AC6DBF-8DEE-4914-9E8E-74BEE259540F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1856232" y="4215384"/>
              <a:ext cx="1504188" cy="928116"/>
            </a:xfrm>
            <a:prstGeom prst="rect">
              <a:avLst/>
            </a:prstGeom>
          </p:spPr>
        </p:pic>
        <p:pic>
          <p:nvPicPr>
            <p:cNvPr id="62" name="Picture 272">
              <a:extLst>
                <a:ext uri="{FF2B5EF4-FFF2-40B4-BE49-F238E27FC236}">
                  <a16:creationId xmlns:a16="http://schemas.microsoft.com/office/drawing/2014/main" id="{B157226A-7EE4-402C-97DE-D29DA211B4A7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1810512" y="4389121"/>
              <a:ext cx="118872" cy="653796"/>
            </a:xfrm>
            <a:prstGeom prst="rect">
              <a:avLst/>
            </a:prstGeom>
          </p:spPr>
        </p:pic>
        <p:sp>
          <p:nvSpPr>
            <p:cNvPr id="63" name="Shape 4251">
              <a:extLst>
                <a:ext uri="{FF2B5EF4-FFF2-40B4-BE49-F238E27FC236}">
                  <a16:creationId xmlns:a16="http://schemas.microsoft.com/office/drawing/2014/main" id="{44EA86E0-34E9-42C5-BE41-CE6F9CAC19F3}"/>
                </a:ext>
              </a:extLst>
            </p:cNvPr>
            <p:cNvSpPr/>
            <p:nvPr/>
          </p:nvSpPr>
          <p:spPr>
            <a:xfrm>
              <a:off x="1899666" y="4270249"/>
              <a:ext cx="1362456" cy="786384"/>
            </a:xfrm>
            <a:custGeom>
              <a:avLst/>
              <a:gdLst/>
              <a:ahLst/>
              <a:cxnLst/>
              <a:rect l="0" t="0" r="0" b="0"/>
              <a:pathLst>
                <a:path w="1362456" h="786384">
                  <a:moveTo>
                    <a:pt x="0" y="0"/>
                  </a:moveTo>
                  <a:lnTo>
                    <a:pt x="1362456" y="0"/>
                  </a:lnTo>
                  <a:lnTo>
                    <a:pt x="1362456" y="786384"/>
                  </a:lnTo>
                  <a:lnTo>
                    <a:pt x="0" y="786384"/>
                  </a:lnTo>
                  <a:lnTo>
                    <a:pt x="0" y="0"/>
                  </a:lnTo>
                </a:path>
              </a:pathLst>
            </a:custGeom>
            <a:solidFill>
              <a:srgbClr val="4BACC6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b="1" kern="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kumimoji="0" lang="ru-RU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«АКБАЙ»</a:t>
              </a:r>
            </a:p>
          </p:txBody>
        </p:sp>
        <p:sp>
          <p:nvSpPr>
            <p:cNvPr id="65" name="Rectangle 275">
              <a:extLst>
                <a:ext uri="{FF2B5EF4-FFF2-40B4-BE49-F238E27FC236}">
                  <a16:creationId xmlns:a16="http://schemas.microsoft.com/office/drawing/2014/main" id="{A275AFCD-4CAC-4C75-A9BE-290C26B30F0A}"/>
                </a:ext>
              </a:extLst>
            </p:cNvPr>
            <p:cNvSpPr/>
            <p:nvPr/>
          </p:nvSpPr>
          <p:spPr>
            <a:xfrm>
              <a:off x="2024888" y="4324834"/>
              <a:ext cx="1628139" cy="5812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68020" marR="706120" lvl="0" indent="338455" algn="l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6" name="Rectangle 276">
              <a:extLst>
                <a:ext uri="{FF2B5EF4-FFF2-40B4-BE49-F238E27FC236}">
                  <a16:creationId xmlns:a16="http://schemas.microsoft.com/office/drawing/2014/main" id="{B76887AC-62E7-4E82-8DD6-4496354D8DB4}"/>
                </a:ext>
              </a:extLst>
            </p:cNvPr>
            <p:cNvSpPr/>
            <p:nvPr/>
          </p:nvSpPr>
          <p:spPr>
            <a:xfrm>
              <a:off x="2143760" y="3867913"/>
              <a:ext cx="1312164" cy="136245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68020" marR="706120" lvl="0" indent="338455" algn="l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68" name="Picture 279">
              <a:extLst>
                <a:ext uri="{FF2B5EF4-FFF2-40B4-BE49-F238E27FC236}">
                  <a16:creationId xmlns:a16="http://schemas.microsoft.com/office/drawing/2014/main" id="{D609E409-0F78-4B5D-ACF0-9599BEB2A4D4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6858000" y="54864"/>
              <a:ext cx="1792224" cy="2075688"/>
            </a:xfrm>
            <a:prstGeom prst="rect">
              <a:avLst/>
            </a:prstGeom>
          </p:spPr>
        </p:pic>
      </p:grp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93255F10-E6A9-447F-9579-820A8B4FB411}"/>
              </a:ext>
            </a:extLst>
          </p:cNvPr>
          <p:cNvSpPr/>
          <p:nvPr/>
        </p:nvSpPr>
        <p:spPr>
          <a:xfrm>
            <a:off x="607507" y="606508"/>
            <a:ext cx="39698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kern="0" dirty="0">
                <a:solidFill>
                  <a:sysClr val="windowText" lastClr="000000"/>
                </a:solidFill>
              </a:rPr>
              <a:t> </a:t>
            </a:r>
            <a:r>
              <a:rPr lang="ru-RU" sz="23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Из какого произведения </a:t>
            </a:r>
            <a:r>
              <a:rPr lang="ru-RU" sz="23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Г.Тукая</a:t>
            </a:r>
            <a:r>
              <a:rPr lang="ru-RU" sz="23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эта иллюстрация?</a:t>
            </a:r>
            <a:endParaRPr lang="ru-RU" sz="2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176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538CE4AB-ED90-429B-A14F-E81F16288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13837"/>
            <a:ext cx="11003280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714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1FE6DF3-B012-4C54-97C1-6A85B481F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1" y="70969"/>
            <a:ext cx="11567160" cy="671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453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D689879-B293-4EF2-8181-780DAB1A1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" y="218627"/>
            <a:ext cx="11323320" cy="642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4155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350</Words>
  <Application>Microsoft Office PowerPoint</Application>
  <PresentationFormat>Широкоэкранный</PresentationFormat>
  <Paragraphs>31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Габдулла Тукай– великий татарский поэт </vt:lpstr>
      <vt:lpstr>                        Цели игры:  1. Ознакомление воспитанников с культурно-историческим наследием Республики Татарстан на примере произведений Габдуллы Тукая  2. Формирование понимания образной составляющей поэзии  3. Развитие воображения и эстетических чувств, интересы к литературным произведениям и желанию слушать и читать книги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Молодцы!!!У вас хорошо получается!!</vt:lpstr>
      <vt:lpstr>   Предлагаем посмотреть вместе с детьми мультфильмы «Забавный ученик», «Баран и Коза» , «Гали и Коза»         </vt:lpstr>
      <vt:lpstr>                            Ссылки на сказки Г.Тукая  1) gabdulla-tukaj-shurale/  2) skazka/vodanaa    </vt:lpstr>
      <vt:lpstr>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27</cp:revision>
  <dcterms:created xsi:type="dcterms:W3CDTF">2020-05-01T08:57:21Z</dcterms:created>
  <dcterms:modified xsi:type="dcterms:W3CDTF">2020-05-03T11:57:32Z</dcterms:modified>
</cp:coreProperties>
</file>